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9" r:id="rId2"/>
    <p:sldId id="258" r:id="rId3"/>
    <p:sldId id="257" r:id="rId4"/>
    <p:sldId id="316" r:id="rId5"/>
    <p:sldId id="319" r:id="rId6"/>
    <p:sldId id="329" r:id="rId7"/>
    <p:sldId id="330" r:id="rId8"/>
    <p:sldId id="331" r:id="rId9"/>
    <p:sldId id="332" r:id="rId10"/>
    <p:sldId id="345" r:id="rId11"/>
    <p:sldId id="333" r:id="rId12"/>
    <p:sldId id="346" r:id="rId13"/>
    <p:sldId id="334" r:id="rId14"/>
    <p:sldId id="335" r:id="rId15"/>
    <p:sldId id="336" r:id="rId16"/>
    <p:sldId id="337" r:id="rId17"/>
    <p:sldId id="338" r:id="rId18"/>
    <p:sldId id="339" r:id="rId19"/>
    <p:sldId id="340" r:id="rId20"/>
    <p:sldId id="341" r:id="rId21"/>
    <p:sldId id="342" r:id="rId22"/>
    <p:sldId id="343" r:id="rId23"/>
    <p:sldId id="34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6F54EA-2BDF-1FFE-DD40-E1B35E411F3C}" name="Dinda Productions" initials="DP" userId="25d12b82402a902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388"/>
    <p:restoredTop sz="78413"/>
  </p:normalViewPr>
  <p:slideViewPr>
    <p:cSldViewPr snapToGrid="0">
      <p:cViewPr varScale="1">
        <p:scale>
          <a:sx n="47" d="100"/>
          <a:sy n="47" d="100"/>
        </p:scale>
        <p:origin x="232" y="1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28/2/2024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We have a wonderful message through health that has been part of our ministry since the mid 1800’s. Each year we put aside one week in May to focus on health. This year we are highlighting what it means to be Mentally healthy.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Considering the strong link between emotional and spiritual health with Mental health, in what ways can we help improve or maintain our emotional and/or spiritual health? Choose one to focus on for this discussion.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NZ" sz="1800" kern="100" dirty="0">
                <a:effectLst/>
                <a:highlight>
                  <a:srgbClr val="FFFF00"/>
                </a:highlight>
                <a:latin typeface="Aptos" panose="020B0004020202020204" pitchFamily="34" charset="0"/>
                <a:ea typeface="Aptos" panose="020B0004020202020204" pitchFamily="34" charset="0"/>
                <a:cs typeface="Cordia New" panose="020B0304020202020204" pitchFamily="34" charset="-34"/>
              </a:rPr>
              <a:t>[Break up in pairs or in small groups, then discuss for 5 min then share for 5 min]</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926682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“Consuming the optimal diet, being physically active, getting rejuvenating rest, being well hydrated, not smoking and avoiding toxic substances will help you live the best life, full of </a:t>
            </a:r>
            <a:r>
              <a:rPr lang="en-US" sz="1800" kern="100" dirty="0" err="1">
                <a:effectLst/>
                <a:latin typeface="Aptos" panose="020B0004020202020204" pitchFamily="34" charset="0"/>
                <a:ea typeface="Aptos" panose="020B0004020202020204" pitchFamily="34" charset="0"/>
                <a:cs typeface="Cordia New" panose="020B0304020202020204" pitchFamily="34" charset="-34"/>
              </a:rPr>
              <a:t>vigour</a:t>
            </a:r>
            <a:r>
              <a:rPr lang="en-US" sz="1800" kern="100" dirty="0">
                <a:effectLst/>
                <a:latin typeface="Aptos" panose="020B0004020202020204" pitchFamily="34" charset="0"/>
                <a:ea typeface="Aptos" panose="020B0004020202020204" pitchFamily="34" charset="0"/>
                <a:cs typeface="Cordia New" panose="020B0304020202020204" pitchFamily="34" charset="-34"/>
              </a:rPr>
              <a:t> and vitality.”</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If God made us as “whole” beings, meaning we were made to be well in all areas of health e.g., mental, emotional, spiritual, and physical health, and given the emotional and spiritual link to mental health, </a:t>
            </a:r>
            <a:r>
              <a:rPr lang="en-US" sz="1800" b="1" i="1" kern="100" dirty="0">
                <a:effectLst/>
                <a:latin typeface="Aptos" panose="020B0004020202020204" pitchFamily="34" charset="0"/>
                <a:ea typeface="Aptos" panose="020B0004020202020204" pitchFamily="34" charset="0"/>
                <a:cs typeface="Cordia New" panose="020B0304020202020204" pitchFamily="34" charset="-34"/>
              </a:rPr>
              <a:t>think of ways our physical health can impact our mental well-being?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11</a:t>
            </a:fld>
            <a:endParaRPr lang="en-AU" dirty="0"/>
          </a:p>
        </p:txBody>
      </p:sp>
    </p:spTree>
    <p:extLst>
      <p:ext uri="{BB962C8B-B14F-4D97-AF65-F5344CB8AC3E}">
        <p14:creationId xmlns:p14="http://schemas.microsoft.com/office/powerpoint/2010/main" val="1038768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800" kern="100" dirty="0">
                <a:effectLst/>
                <a:highlight>
                  <a:srgbClr val="FFFF00"/>
                </a:highlight>
                <a:latin typeface="Aptos" panose="020B0004020202020204" pitchFamily="34" charset="0"/>
                <a:ea typeface="Aptos" panose="020B0004020202020204" pitchFamily="34" charset="0"/>
                <a:cs typeface="Cordia New" panose="020B0304020202020204" pitchFamily="34" charset="-34"/>
              </a:rPr>
              <a:t>[Break up in pairs or in small groups, then discuss for 5 min then share for 5 min. Ask the groups to consider the following: what is our mental state when we are physically unwell? Or are there foods or activities that impair or improve our thinking? Or how well do we function mentally when we are well rested, or sleep deprived]</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12</a:t>
            </a:fld>
            <a:endParaRPr lang="en-AU" dirty="0"/>
          </a:p>
        </p:txBody>
      </p:sp>
    </p:spTree>
    <p:extLst>
      <p:ext uri="{BB962C8B-B14F-4D97-AF65-F5344CB8AC3E}">
        <p14:creationId xmlns:p14="http://schemas.microsoft.com/office/powerpoint/2010/main" val="3688469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Being mentally healthy can positively influence so many areas of our whole person health. We see and achieve positive outcomes in the following: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improved learning</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creativity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higher levels of productivity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better social relationships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good physical health</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increased life expectancy.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NZ" sz="1800" kern="100" dirty="0">
                <a:effectLst/>
                <a:latin typeface="Aptos" panose="020B0004020202020204" pitchFamily="34" charset="0"/>
                <a:ea typeface="Aptos" panose="020B0004020202020204" pitchFamily="34" charset="0"/>
                <a:cs typeface="Cordia New" panose="020B0304020202020204" pitchFamily="34" charset="-34"/>
              </a:rPr>
              <a:t>In the same way emotional, spiritual and physical health can impact our mental health, mental health can impact emotional, spiritual and physical health also. </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13</a:t>
            </a:fld>
            <a:endParaRPr lang="en-AU" dirty="0"/>
          </a:p>
        </p:txBody>
      </p:sp>
    </p:spTree>
    <p:extLst>
      <p:ext uri="{BB962C8B-B14F-4D97-AF65-F5344CB8AC3E}">
        <p14:creationId xmlns:p14="http://schemas.microsoft.com/office/powerpoint/2010/main" val="1947664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The term ‘mental health challenge’ is the umbrella term used to describe a range of experiences people may have, from experiencing mental health symptoms to meeting the diagnostic criteria for a mental illness. It can also relate to a mental health crisis such as severe psychosis, panic attack, or experiencing a traumatic event.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People with lived experience recommend using the term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mental health challenge </a:t>
            </a:r>
            <a:r>
              <a:rPr lang="en-US" sz="1800" kern="100" dirty="0">
                <a:effectLst/>
                <a:latin typeface="Aptos" panose="020B0004020202020204" pitchFamily="34" charset="0"/>
                <a:ea typeface="Aptos" panose="020B0004020202020204" pitchFamily="34" charset="0"/>
                <a:cs typeface="Cordia New" panose="020B0304020202020204" pitchFamily="34" charset="-34"/>
              </a:rPr>
              <a:t>as it reflects more strengths-based language.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While not preferred, a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mental illness or disorder </a:t>
            </a:r>
            <a:r>
              <a:rPr lang="en-US" sz="1800" kern="100" dirty="0">
                <a:effectLst/>
                <a:latin typeface="Aptos" panose="020B0004020202020204" pitchFamily="34" charset="0"/>
                <a:ea typeface="Aptos" panose="020B0004020202020204" pitchFamily="34" charset="0"/>
                <a:cs typeface="Cordia New" panose="020B0304020202020204" pitchFamily="34" charset="-34"/>
              </a:rPr>
              <a:t>relates to a diagnosed mental illness.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The terms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mild</a:t>
            </a:r>
            <a:r>
              <a:rPr lang="en-US" sz="1800" kern="100" dirty="0">
                <a:effectLst/>
                <a:latin typeface="Aptos" panose="020B0004020202020204" pitchFamily="34" charset="0"/>
                <a:ea typeface="Aptos" panose="020B0004020202020204" pitchFamily="34" charset="0"/>
                <a:cs typeface="Cordia New" panose="020B0304020202020204" pitchFamily="34" charset="-34"/>
              </a:rPr>
              <a:t>,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moderate,</a:t>
            </a:r>
            <a:r>
              <a:rPr lang="en-US" sz="1800" kern="100" dirty="0">
                <a:effectLst/>
                <a:latin typeface="Aptos" panose="020B0004020202020204" pitchFamily="34" charset="0"/>
                <a:ea typeface="Aptos" panose="020B0004020202020204" pitchFamily="34" charset="0"/>
                <a:cs typeface="Cordia New" panose="020B0304020202020204" pitchFamily="34" charset="-34"/>
              </a:rPr>
              <a:t> and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severe</a:t>
            </a:r>
            <a:r>
              <a:rPr lang="en-US" sz="1800" kern="100" dirty="0">
                <a:effectLst/>
                <a:latin typeface="Aptos" panose="020B0004020202020204" pitchFamily="34" charset="0"/>
                <a:ea typeface="Aptos" panose="020B0004020202020204" pitchFamily="34" charset="0"/>
                <a:cs typeface="Cordia New" panose="020B0304020202020204" pitchFamily="34" charset="-34"/>
              </a:rPr>
              <a:t> refer to the negative impact on people’s quality of life or their ability to complete their daily activities. For example, when someone is experiencing mild depression, they may still be able to carry out their normal daily activities with small impacts on their quality of life. In other cases, the impact on people’s life can be severe, where it is difficult for people to carry out normal daily activities. The severity of a mental health challenge can fluctuate for people over time.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14</a:t>
            </a:fld>
            <a:endParaRPr lang="en-AU" dirty="0"/>
          </a:p>
        </p:txBody>
      </p:sp>
    </p:spTree>
    <p:extLst>
      <p:ext uri="{BB962C8B-B14F-4D97-AF65-F5344CB8AC3E}">
        <p14:creationId xmlns:p14="http://schemas.microsoft.com/office/powerpoint/2010/main" val="3406995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Mental Health Challenges include: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2286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Mental distress – anytime you experience excessive amounts of stress or emotional turmoil.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2286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Diagnosed mental illness and/or disorders – these can include a major depressive disorder, anxiety disorders like obsessive-compulsive disorder, bi-polar, phobias to name a few</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2286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Symptoms – what a person experiences during a mental health challenge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2286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Mental health related crises - such as suicide thoughts and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behaviours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severe effects from drug misuse, non-suicidal self-harm</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15</a:t>
            </a:fld>
            <a:endParaRPr lang="en-AU" dirty="0"/>
          </a:p>
        </p:txBody>
      </p:sp>
    </p:spTree>
    <p:extLst>
      <p:ext uri="{BB962C8B-B14F-4D97-AF65-F5344CB8AC3E}">
        <p14:creationId xmlns:p14="http://schemas.microsoft.com/office/powerpoint/2010/main" val="2271371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One in five adults (20.7%; 17% males, 24% females) meet diagnostic criteria for a common mental illness each year (including anxiety, depression, and problematic substance use – excessive amounts of alcohol or drugs)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About two-thirds experience one mental health challenge and one-third experience two or more challenges.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When a person experiences more than one mental health challenge that includes problematic substance use, the term co-existing problems (CEP) is often used. Anxiety, depression, and problematic substance use often occur in combination. For example, it is not unusual for a person experiencing anxiety to also develop depression. Similarly, for a person experiencing depression it is not uncommon to develop problematic substance use (alcohol or other drugs), perhaps to self-medicate.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16</a:t>
            </a:fld>
            <a:endParaRPr lang="en-AU" dirty="0"/>
          </a:p>
        </p:txBody>
      </p:sp>
    </p:spTree>
    <p:extLst>
      <p:ext uri="{BB962C8B-B14F-4D97-AF65-F5344CB8AC3E}">
        <p14:creationId xmlns:p14="http://schemas.microsoft.com/office/powerpoint/2010/main" val="2907440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There is often additional distress caused by attitudes of rejection and stigma towards people who experience mental health challenges. The effects may not be readily visible to others and may include negative judgments. People may be incorrectly perceived as weak, lazy, selfish, uncooperative, attention-seeking or not unwell. This lack of understanding contributes to the stigma people experience in relation to mental health challenges.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Community attitudes towards mental health challenges should be fundamentally the same as physical health conditions. People with experience of mental health challenges need the respect and assistance of friends, family, colleagues, and the broader community. What people do, including how they speak about and act towards people experiencing mental health challenges, makes a difference.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Mental health is everyone’s business. The attitudes and beliefs that society has about mental health challenges have a powerful impact on the mental health challenges someone experiences. Their ability to access appropriate and timely care, or to recover, can also be greatly impacted.</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17</a:t>
            </a:fld>
            <a:endParaRPr lang="en-AU" dirty="0"/>
          </a:p>
        </p:txBody>
      </p:sp>
    </p:spTree>
    <p:extLst>
      <p:ext uri="{BB962C8B-B14F-4D97-AF65-F5344CB8AC3E}">
        <p14:creationId xmlns:p14="http://schemas.microsoft.com/office/powerpoint/2010/main" val="3412666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solidFill>
                  <a:srgbClr val="FF0000"/>
                </a:solidFill>
                <a:effectLst/>
                <a:latin typeface="Aptos" panose="020B0004020202020204" pitchFamily="34" charset="0"/>
                <a:ea typeface="Aptos" panose="020B0004020202020204" pitchFamily="34" charset="0"/>
                <a:cs typeface="Cordia New" panose="020B0304020202020204" pitchFamily="34" charset="-34"/>
              </a:rPr>
              <a:t>Slide 16 Dispelling the stigma</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People who live with a mental health illness or experience a mental health challenge have the same rights and opportunities as anybody else. It is all our responsibility to reduce the stigma associated with Mental health challenges or illness. The stigma that still exists within our communities' harms those needing professional, family, or community support to manage their mental health challenge. Early intervention can mean the difference between someone making a good and timely recovery or someone becoming increasingly unwell and at risk of suicide.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18</a:t>
            </a:fld>
            <a:endParaRPr lang="en-AU" dirty="0"/>
          </a:p>
        </p:txBody>
      </p:sp>
    </p:spTree>
    <p:extLst>
      <p:ext uri="{BB962C8B-B14F-4D97-AF65-F5344CB8AC3E}">
        <p14:creationId xmlns:p14="http://schemas.microsoft.com/office/powerpoint/2010/main" val="794250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We know that in some communities addressing the needs of those in our midst living with a Mental Health Illness or experiencing a mental health challenge, is confronting because of the perceived stigma associated with a Mental Health illness or challenge. The main cause why people do not seek appropriate help when experiencing a mental health challenge is the stigma, discrimination, and fear of rejection they may experience attached to Mental health challenges. Many people feel isolated from the communities they live in.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19</a:t>
            </a:fld>
            <a:endParaRPr lang="en-AU" dirty="0"/>
          </a:p>
        </p:txBody>
      </p:sp>
    </p:spTree>
    <p:extLst>
      <p:ext uri="{BB962C8B-B14F-4D97-AF65-F5344CB8AC3E}">
        <p14:creationId xmlns:p14="http://schemas.microsoft.com/office/powerpoint/2010/main" val="4070054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solidFill>
                  <a:srgbClr val="FF0000"/>
                </a:solidFill>
                <a:effectLst/>
                <a:latin typeface="Aptos" panose="020B0004020202020204" pitchFamily="34" charset="0"/>
                <a:ea typeface="Aptos" panose="020B0004020202020204" pitchFamily="34" charset="0"/>
                <a:cs typeface="Cordia New" panose="020B0304020202020204" pitchFamily="34" charset="-34"/>
              </a:rPr>
              <a:t>Disclaimer</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Before we go any further it is very important to understand that the writers of our devotionals this week are not mental health professionals. The ideas they present have been gathered from the research, study, and life experience they have gained in the area they are focusing on. At no time must the health information presented in this devotional replace any treatment or advice given to you by your own primary care provider, or other mental health professional.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2</a:t>
            </a:fld>
            <a:endParaRPr lang="en-AU"/>
          </a:p>
        </p:txBody>
      </p:sp>
    </p:spTree>
    <p:extLst>
      <p:ext uri="{BB962C8B-B14F-4D97-AF65-F5344CB8AC3E}">
        <p14:creationId xmlns:p14="http://schemas.microsoft.com/office/powerpoint/2010/main" val="1788075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To live a life as Jesus did, to follow His example, is our greatest gift to the world. He accepted everyone he came into contact with, just as they were, and He showed them love, understanding and compassion.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In the eyes of Jesus, the Father, and the Holy spirit none of us are lesser or greater than the other. The apostle Paul’s message to the new believers in Rome reflected this idea, in Christs’ family we are all equal, we are all heirs, and we all belong to Him.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Both mandates will go a long way in accepting and helping those in our community who need our assistance. May we embrace and apply these ideas to our lives as we continue to learn about mental health this week.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20</a:t>
            </a:fld>
            <a:endParaRPr lang="en-AU" dirty="0"/>
          </a:p>
        </p:txBody>
      </p:sp>
    </p:spTree>
    <p:extLst>
      <p:ext uri="{BB962C8B-B14F-4D97-AF65-F5344CB8AC3E}">
        <p14:creationId xmlns:p14="http://schemas.microsoft.com/office/powerpoint/2010/main" val="1042649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God understands when our wellbeing is challenged and He wants us to have hope!</a:t>
            </a:r>
          </a:p>
          <a:p>
            <a:r>
              <a:rPr lang="en-AU" dirty="0"/>
              <a:t>A mental health </a:t>
            </a:r>
            <a:r>
              <a:rPr lang="en-AU" dirty="0" err="1"/>
              <a:t>perpective</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21</a:t>
            </a:fld>
            <a:endParaRPr lang="en-AU" dirty="0"/>
          </a:p>
        </p:txBody>
      </p:sp>
    </p:spTree>
    <p:extLst>
      <p:ext uri="{BB962C8B-B14F-4D97-AF65-F5344CB8AC3E}">
        <p14:creationId xmlns:p14="http://schemas.microsoft.com/office/powerpoint/2010/main" val="1964943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Disclaimer: </a:t>
            </a:r>
            <a:r>
              <a:rPr lang="en-GB" sz="12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1200" dirty="0">
                <a:effectLst/>
                <a:latin typeface="Helvetica" pitchFamily="2" charset="0"/>
              </a:rPr>
              <a:t> </a:t>
            </a:r>
            <a:endParaRPr lang="en-AU" sz="1200" dirty="0">
              <a:latin typeface="Helvetica" pitchFamily="2"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22</a:t>
            </a:fld>
            <a:endParaRPr lang="en-AU" dirty="0"/>
          </a:p>
        </p:txBody>
      </p:sp>
    </p:spTree>
    <p:extLst>
      <p:ext uri="{BB962C8B-B14F-4D97-AF65-F5344CB8AC3E}">
        <p14:creationId xmlns:p14="http://schemas.microsoft.com/office/powerpoint/2010/main" val="2422852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We were made as a ‘whole person’ or as ‘wholistic’ beings, meaning that the aspects of health that we were created with, Spiritual, Physical, Social, and Mental, all combine to make us a complete human being.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Adventist Health Ministries across our division understands the importance Mental Health has on our overall wellbeing.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gn="l">
              <a:lnSpc>
                <a:spcPct val="107000"/>
              </a:lnSpc>
              <a:spcAft>
                <a:spcPts val="800"/>
              </a:spcAft>
            </a:pPr>
            <a:endParaRPr lang="en-NZ" sz="18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Adventist Health Ministries champions the philosophy that all areas of our wellbeing are important, there is no one area more important than the other. The analogy of the four walls of a house comes to mind. Each wall has a job, and that is to hold the house up. When one wall is damaged there is strain placed on the other walls. They become weakened, and this puts an overall strain on the integrity of the house. So, keeping all walls strong will ensure the house also stands strong. Simply put, our spiritual health is as important as our physical health, which is as important as our social health, which is as important as our mental health, by paying attention to all aspects of health we stay optimally and wholistically well.</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Being wholistically well means we have strong minds and bodies. We have been charged by Jesus to bring hope to broken world, and one of the best and most appreciated ways we can do this is through advocating for ‘whole person’ well-being to the communities we serve.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We have chosen a focus on Mental health this Health Week, in the hope that by doing so we will acknowledge the importance mental health has to a wholistic well-being. We are optimistic that through our devotionals we may also help to eliminate or reduce the negative connotations associated with this area of health.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4</a:t>
            </a:fld>
            <a:endParaRPr lang="en-AU" dirty="0"/>
          </a:p>
        </p:txBody>
      </p:sp>
    </p:spTree>
    <p:extLst>
      <p:ext uri="{BB962C8B-B14F-4D97-AF65-F5344CB8AC3E}">
        <p14:creationId xmlns:p14="http://schemas.microsoft.com/office/powerpoint/2010/main" val="1253342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This week our daily devotionals will focus on the following areas of Mental Health: Anxiety, Depression, Problematic Substance Use, Psychosis, Dealing with Anger, Coping with grief, and Thinking like Jesus. The list here represents the more common mental health illnesses and challenges identified within the general population of most communities.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We have chosen the first four as they are topics that align with areas those who live with Mental Health Challenges, and those who work in the area, feel are important for our communities to understand and know more about. The next two areas are issues that our communities deal with on a regular basis, and our final devotion will look at how we can think more like Jesus regarding our theme.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5</a:t>
            </a:fld>
            <a:endParaRPr lang="en-AU" dirty="0"/>
          </a:p>
        </p:txBody>
      </p:sp>
    </p:spTree>
    <p:extLst>
      <p:ext uri="{BB962C8B-B14F-4D97-AF65-F5344CB8AC3E}">
        <p14:creationId xmlns:p14="http://schemas.microsoft.com/office/powerpoint/2010/main" val="3879182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What does it mean to have good mental health? To be mentally well means a person has a good understanding of their abilities (whether mental or physical) and can manage normal or daily stress. They are productive and positively contribute to their community. They have a healthy well-being.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6</a:t>
            </a:fld>
            <a:endParaRPr lang="en-AU" dirty="0"/>
          </a:p>
        </p:txBody>
      </p:sp>
    </p:spTree>
    <p:extLst>
      <p:ext uri="{BB962C8B-B14F-4D97-AF65-F5344CB8AC3E}">
        <p14:creationId xmlns:p14="http://schemas.microsoft.com/office/powerpoint/2010/main" val="2528535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Our mental health has a huge impact on how we think, feel, and act. It affects our everyday life, and can influence our work, relationships, and study.</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7</a:t>
            </a:fld>
            <a:endParaRPr lang="en-AU" dirty="0"/>
          </a:p>
        </p:txBody>
      </p:sp>
    </p:spTree>
    <p:extLst>
      <p:ext uri="{BB962C8B-B14F-4D97-AF65-F5344CB8AC3E}">
        <p14:creationId xmlns:p14="http://schemas.microsoft.com/office/powerpoint/2010/main" val="3236208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Mental health is closely linked to our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emotional and spiritual health</a:t>
            </a:r>
            <a:r>
              <a:rPr lang="en-US" sz="1800" kern="100" dirty="0">
                <a:effectLst/>
                <a:latin typeface="Aptos" panose="020B0004020202020204" pitchFamily="34" charset="0"/>
                <a:ea typeface="Aptos" panose="020B0004020202020204" pitchFamily="34" charset="0"/>
                <a:cs typeface="Cordia New" panose="020B0304020202020204" pitchFamily="34" charset="-34"/>
              </a:rPr>
              <a:t>. Respecting culture, championing equity, advocating for social justice, and acknowledging personal dignity and diversity are important for keeping us emotionally and spiritually well. This, in turn, will strengthen and improve our mental wellbeing.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8</a:t>
            </a:fld>
            <a:endParaRPr lang="en-AU" dirty="0"/>
          </a:p>
        </p:txBody>
      </p:sp>
    </p:spTree>
    <p:extLst>
      <p:ext uri="{BB962C8B-B14F-4D97-AF65-F5344CB8AC3E}">
        <p14:creationId xmlns:p14="http://schemas.microsoft.com/office/powerpoint/2010/main" val="2494100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“When you are thriving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emotionally</a:t>
            </a:r>
            <a:r>
              <a:rPr lang="en-US" sz="1800" kern="100" dirty="0">
                <a:effectLst/>
                <a:latin typeface="Aptos" panose="020B0004020202020204" pitchFamily="34" charset="0"/>
                <a:ea typeface="Aptos" panose="020B0004020202020204" pitchFamily="34" charset="0"/>
                <a:cs typeface="Cordia New" panose="020B0304020202020204" pitchFamily="34" charset="-34"/>
              </a:rPr>
              <a:t> you feel content, your outlook is positive, and you are able to work through stressful situations and emotionally challenging events.”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“Being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spiritually</a:t>
            </a:r>
            <a:r>
              <a:rPr lang="en-US" sz="1800" kern="100" dirty="0">
                <a:effectLst/>
                <a:latin typeface="Aptos" panose="020B0004020202020204" pitchFamily="34" charset="0"/>
                <a:ea typeface="Aptos" panose="020B0004020202020204" pitchFamily="34" charset="0"/>
                <a:cs typeface="Cordia New" panose="020B0304020202020204" pitchFamily="34" charset="-34"/>
              </a:rPr>
              <a:t> empowered is the cherry on the cake for living your best and abundantly full life. Your connection to something bigger than yourself will give your life purpose, meaning and hope.”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9</a:t>
            </a:fld>
            <a:endParaRPr lang="en-AU" dirty="0"/>
          </a:p>
        </p:txBody>
      </p:sp>
    </p:spTree>
    <p:extLst>
      <p:ext uri="{BB962C8B-B14F-4D97-AF65-F5344CB8AC3E}">
        <p14:creationId xmlns:p14="http://schemas.microsoft.com/office/powerpoint/2010/main" val="1852387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28/2/2024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28/2/2024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www.beyondblue.org.au/mental-health" TargetMode="External"/><Relationship Id="rId7" Type="http://schemas.openxmlformats.org/officeDocument/2006/relationships/hyperlink" Target="https://www.who.int/news-room/fact-sheets/detail/mental-health-strengthening-our-response" TargetMode="External"/><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hyperlink" Target="https://teara.govt.nz/en/mental-health-services/page-1#:~:text=Mental%20health%20is%20a%20positive,justice%2C%20personal%20dignity%20and%20diversity" TargetMode="External"/><Relationship Id="rId5" Type="http://schemas.openxmlformats.org/officeDocument/2006/relationships/hyperlink" Target="https://www.tepou.co.nz/initiatives/mental-health-first-aid-aotearoa-new-zealand" TargetMode="External"/><Relationship Id="rId4" Type="http://schemas.openxmlformats.org/officeDocument/2006/relationships/hyperlink" Target="http://www.eliawellness.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33FB1D-6F82-CDB8-04EB-907893E0D5BB}"/>
              </a:ext>
            </a:extLst>
          </p:cNvPr>
          <p:cNvSpPr txBox="1"/>
          <p:nvPr/>
        </p:nvSpPr>
        <p:spPr>
          <a:xfrm>
            <a:off x="824753" y="1846255"/>
            <a:ext cx="10721788" cy="954107"/>
          </a:xfrm>
          <a:prstGeom prst="rect">
            <a:avLst/>
          </a:prstGeom>
          <a:noFill/>
        </p:spPr>
        <p:txBody>
          <a:bodyPr wrap="square" lIns="0">
            <a:spAutoFit/>
          </a:bodyPr>
          <a:lstStyle/>
          <a:p>
            <a:r>
              <a:rPr lang="en-AU" sz="2800" dirty="0">
                <a:solidFill>
                  <a:srgbClr val="2B6E1D"/>
                </a:solidFill>
                <a:latin typeface="Helvetica" pitchFamily="2" charset="0"/>
              </a:rPr>
              <a:t>In what ways can we help improve or maintain our emotional and/or spiritual health? Choose one to focus on for this discussion. </a:t>
            </a:r>
          </a:p>
        </p:txBody>
      </p:sp>
      <p:sp>
        <p:nvSpPr>
          <p:cNvPr id="3" name="TextBox 16">
            <a:extLst>
              <a:ext uri="{FF2B5EF4-FFF2-40B4-BE49-F238E27FC236}">
                <a16:creationId xmlns:a16="http://schemas.microsoft.com/office/drawing/2014/main" id="{6568746B-585E-9433-7A7B-B2A9F0445992}"/>
              </a:ext>
            </a:extLst>
          </p:cNvPr>
          <p:cNvSpPr txBox="1"/>
          <p:nvPr/>
        </p:nvSpPr>
        <p:spPr>
          <a:xfrm>
            <a:off x="842683" y="1046471"/>
            <a:ext cx="257131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a:t>
            </a:r>
            <a:endParaRPr sz="2800" dirty="0"/>
          </a:p>
        </p:txBody>
      </p:sp>
    </p:spTree>
    <p:extLst>
      <p:ext uri="{BB962C8B-B14F-4D97-AF65-F5344CB8AC3E}">
        <p14:creationId xmlns:p14="http://schemas.microsoft.com/office/powerpoint/2010/main" val="16075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3E2F-A53F-8023-49F6-AA2B19CCEB37}"/>
              </a:ext>
            </a:extLst>
          </p:cNvPr>
          <p:cNvSpPr txBox="1">
            <a:spLocks/>
          </p:cNvSpPr>
          <p:nvPr/>
        </p:nvSpPr>
        <p:spPr>
          <a:xfrm>
            <a:off x="820271" y="759572"/>
            <a:ext cx="5865708" cy="705129"/>
          </a:xfrm>
          <a:prstGeom prst="rect">
            <a:avLst/>
          </a:prstGeom>
        </p:spPr>
        <p:txBody>
          <a:bodyPr wrap="none">
            <a:spAutoFit/>
          </a:bodyPr>
          <a:lst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a:lstStyle>
          <a:p>
            <a:r>
              <a:rPr lang="en-US" b="1" dirty="0">
                <a:solidFill>
                  <a:srgbClr val="2B6E1D"/>
                </a:solidFill>
                <a:latin typeface="Helvetica" pitchFamily="2" charset="0"/>
              </a:rPr>
              <a:t>Being physically well</a:t>
            </a:r>
            <a:endParaRPr lang="en-NZ" b="1" dirty="0">
              <a:solidFill>
                <a:srgbClr val="2B6E1D"/>
              </a:solidFill>
              <a:latin typeface="Helvetica" pitchFamily="2" charset="0"/>
            </a:endParaRPr>
          </a:p>
        </p:txBody>
      </p:sp>
      <p:sp>
        <p:nvSpPr>
          <p:cNvPr id="3" name="TextBox 2">
            <a:extLst>
              <a:ext uri="{FF2B5EF4-FFF2-40B4-BE49-F238E27FC236}">
                <a16:creationId xmlns:a16="http://schemas.microsoft.com/office/drawing/2014/main" id="{9C6E4231-FDEB-4992-0177-2A07C22F2E2C}"/>
              </a:ext>
            </a:extLst>
          </p:cNvPr>
          <p:cNvSpPr txBox="1"/>
          <p:nvPr/>
        </p:nvSpPr>
        <p:spPr>
          <a:xfrm>
            <a:off x="820271" y="2265965"/>
            <a:ext cx="5847779" cy="2246769"/>
          </a:xfrm>
          <a:prstGeom prst="rect">
            <a:avLst/>
          </a:prstGeom>
          <a:noFill/>
        </p:spPr>
        <p:txBody>
          <a:bodyPr wrap="square">
            <a:spAutoFit/>
          </a:bodyPr>
          <a:lstStyle/>
          <a:p>
            <a:r>
              <a:rPr lang="en-AU" sz="2800" dirty="0">
                <a:solidFill>
                  <a:srgbClr val="2B6E1D"/>
                </a:solidFill>
                <a:latin typeface="Helvetica" pitchFamily="2" charset="0"/>
              </a:rPr>
              <a:t>“Being spiritually empowered is the cherry on the cake for living your best and abundantly full life. Your connection to something bigger than yourself will</a:t>
            </a:r>
            <a:endParaRPr lang="en-AU" sz="2400" i="1" dirty="0">
              <a:solidFill>
                <a:srgbClr val="2B6E1D"/>
              </a:solidFill>
              <a:latin typeface="Helvetica" pitchFamily="2" charset="0"/>
            </a:endParaRPr>
          </a:p>
        </p:txBody>
      </p:sp>
      <p:sp>
        <p:nvSpPr>
          <p:cNvPr id="4" name="TextBox 3">
            <a:extLst>
              <a:ext uri="{FF2B5EF4-FFF2-40B4-BE49-F238E27FC236}">
                <a16:creationId xmlns:a16="http://schemas.microsoft.com/office/drawing/2014/main" id="{92823807-95ED-DE8D-1339-2D150FAC0DD7}"/>
              </a:ext>
            </a:extLst>
          </p:cNvPr>
          <p:cNvSpPr txBox="1"/>
          <p:nvPr/>
        </p:nvSpPr>
        <p:spPr>
          <a:xfrm>
            <a:off x="820271" y="2265965"/>
            <a:ext cx="5847779" cy="3046988"/>
          </a:xfrm>
          <a:prstGeom prst="rect">
            <a:avLst/>
          </a:prstGeom>
          <a:noFill/>
        </p:spPr>
        <p:txBody>
          <a:bodyPr wrap="square">
            <a:spAutoFit/>
          </a:bodyPr>
          <a:lstStyle/>
          <a:p>
            <a:r>
              <a:rPr lang="en-AU" sz="2800" dirty="0">
                <a:latin typeface="Helvetica" pitchFamily="2" charset="0"/>
              </a:rPr>
              <a:t>“Being spiritually empowered is the cherry on the cake for living your best and abundantly full life. Your connection to something bigger than yourself will give your life purpose, meaning and hope.”</a:t>
            </a:r>
          </a:p>
          <a:p>
            <a:pPr algn="r"/>
            <a:r>
              <a:rPr lang="en-AU" sz="2400" i="1" dirty="0">
                <a:latin typeface="Helvetica" pitchFamily="2" charset="0"/>
              </a:rPr>
              <a:t>ELIA Wellness, Spiritually Empowered</a:t>
            </a:r>
          </a:p>
        </p:txBody>
      </p:sp>
    </p:spTree>
    <p:extLst>
      <p:ext uri="{BB962C8B-B14F-4D97-AF65-F5344CB8AC3E}">
        <p14:creationId xmlns:p14="http://schemas.microsoft.com/office/powerpoint/2010/main" val="136698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33FB1D-6F82-CDB8-04EB-907893E0D5BB}"/>
              </a:ext>
            </a:extLst>
          </p:cNvPr>
          <p:cNvSpPr txBox="1"/>
          <p:nvPr/>
        </p:nvSpPr>
        <p:spPr>
          <a:xfrm>
            <a:off x="824753" y="1846255"/>
            <a:ext cx="5719482" cy="954107"/>
          </a:xfrm>
          <a:prstGeom prst="rect">
            <a:avLst/>
          </a:prstGeom>
          <a:noFill/>
        </p:spPr>
        <p:txBody>
          <a:bodyPr wrap="square" lIns="0">
            <a:spAutoFit/>
          </a:bodyPr>
          <a:lstStyle/>
          <a:p>
            <a:pPr marL="0" indent="0">
              <a:buNone/>
            </a:pPr>
            <a:r>
              <a:rPr lang="en-US" sz="2800" dirty="0">
                <a:solidFill>
                  <a:srgbClr val="2B6E1D"/>
                </a:solidFill>
                <a:latin typeface="Helvetica" pitchFamily="2" charset="0"/>
              </a:rPr>
              <a:t>Think of ways our physical health can impact our mental well-being?</a:t>
            </a:r>
            <a:endParaRPr lang="en-NZ" sz="2800" dirty="0">
              <a:solidFill>
                <a:srgbClr val="2B6E1D"/>
              </a:solidFill>
              <a:latin typeface="Helvetica" pitchFamily="2" charset="0"/>
            </a:endParaRPr>
          </a:p>
        </p:txBody>
      </p:sp>
      <p:sp>
        <p:nvSpPr>
          <p:cNvPr id="3" name="TextBox 16">
            <a:extLst>
              <a:ext uri="{FF2B5EF4-FFF2-40B4-BE49-F238E27FC236}">
                <a16:creationId xmlns:a16="http://schemas.microsoft.com/office/drawing/2014/main" id="{6568746B-585E-9433-7A7B-B2A9F0445992}"/>
              </a:ext>
            </a:extLst>
          </p:cNvPr>
          <p:cNvSpPr txBox="1"/>
          <p:nvPr/>
        </p:nvSpPr>
        <p:spPr>
          <a:xfrm>
            <a:off x="842683" y="1046471"/>
            <a:ext cx="2571318"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a:t>
            </a:r>
            <a:endParaRPr sz="2800" dirty="0"/>
          </a:p>
        </p:txBody>
      </p:sp>
    </p:spTree>
    <p:extLst>
      <p:ext uri="{BB962C8B-B14F-4D97-AF65-F5344CB8AC3E}">
        <p14:creationId xmlns:p14="http://schemas.microsoft.com/office/powerpoint/2010/main" val="417703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3A25EA11-19FD-A24A-8977-1B9ECA14B1A6}"/>
              </a:ext>
            </a:extLst>
          </p:cNvPr>
          <p:cNvSpPr txBox="1"/>
          <p:nvPr/>
        </p:nvSpPr>
        <p:spPr>
          <a:xfrm>
            <a:off x="946534" y="689877"/>
            <a:ext cx="4408424"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GOOD MENTAL HEALTH</a:t>
            </a:r>
            <a:endParaRPr sz="2800" dirty="0"/>
          </a:p>
        </p:txBody>
      </p:sp>
      <p:sp>
        <p:nvSpPr>
          <p:cNvPr id="3" name="TextBox 2">
            <a:extLst>
              <a:ext uri="{FF2B5EF4-FFF2-40B4-BE49-F238E27FC236}">
                <a16:creationId xmlns:a16="http://schemas.microsoft.com/office/drawing/2014/main" id="{0952E412-3CB1-EDC5-7738-B444AD5054C6}"/>
              </a:ext>
            </a:extLst>
          </p:cNvPr>
          <p:cNvSpPr txBox="1"/>
          <p:nvPr/>
        </p:nvSpPr>
        <p:spPr>
          <a:xfrm>
            <a:off x="946534" y="1368883"/>
            <a:ext cx="5794925" cy="4939814"/>
          </a:xfrm>
          <a:prstGeom prst="rect">
            <a:avLst/>
          </a:prstGeom>
          <a:noFill/>
        </p:spPr>
        <p:txBody>
          <a:bodyPr wrap="square">
            <a:spAutoFit/>
          </a:bodyPr>
          <a:lstStyle/>
          <a:p>
            <a:pPr>
              <a:spcAft>
                <a:spcPts val="600"/>
              </a:spcAft>
            </a:pPr>
            <a:r>
              <a:rPr lang="en-AU" sz="2800" dirty="0">
                <a:latin typeface="Helvetica" pitchFamily="2" charset="0"/>
              </a:rPr>
              <a:t>When we are mentally well, we see and achieve positive outcomes in the following: </a:t>
            </a:r>
          </a:p>
          <a:p>
            <a:pPr marL="457200" indent="-457200">
              <a:spcAft>
                <a:spcPts val="600"/>
              </a:spcAft>
              <a:buFont typeface="Arial" panose="020B0604020202020204" pitchFamily="34" charset="0"/>
              <a:buChar char="•"/>
            </a:pPr>
            <a:r>
              <a:rPr lang="en-AU" sz="2800" dirty="0">
                <a:latin typeface="Helvetica" pitchFamily="2" charset="0"/>
              </a:rPr>
              <a:t>improved learning</a:t>
            </a:r>
          </a:p>
          <a:p>
            <a:pPr marL="457200" indent="-457200">
              <a:spcAft>
                <a:spcPts val="600"/>
              </a:spcAft>
              <a:buFont typeface="Arial" panose="020B0604020202020204" pitchFamily="34" charset="0"/>
              <a:buChar char="•"/>
            </a:pPr>
            <a:r>
              <a:rPr lang="en-AU" sz="2800" dirty="0">
                <a:latin typeface="Helvetica" pitchFamily="2" charset="0"/>
              </a:rPr>
              <a:t>creativity</a:t>
            </a:r>
          </a:p>
          <a:p>
            <a:pPr marL="457200" indent="-457200">
              <a:spcAft>
                <a:spcPts val="600"/>
              </a:spcAft>
              <a:buFont typeface="Arial" panose="020B0604020202020204" pitchFamily="34" charset="0"/>
              <a:buChar char="•"/>
            </a:pPr>
            <a:r>
              <a:rPr lang="en-AU" sz="2800" dirty="0">
                <a:latin typeface="Helvetica" pitchFamily="2" charset="0"/>
              </a:rPr>
              <a:t>higher levels of productivity</a:t>
            </a:r>
          </a:p>
          <a:p>
            <a:pPr marL="457200" indent="-457200">
              <a:spcAft>
                <a:spcPts val="600"/>
              </a:spcAft>
              <a:buFont typeface="Arial" panose="020B0604020202020204" pitchFamily="34" charset="0"/>
              <a:buChar char="•"/>
            </a:pPr>
            <a:r>
              <a:rPr lang="en-AU" sz="2800" dirty="0">
                <a:latin typeface="Helvetica" pitchFamily="2" charset="0"/>
              </a:rPr>
              <a:t>better social relationships</a:t>
            </a:r>
          </a:p>
          <a:p>
            <a:pPr marL="457200" indent="-457200">
              <a:spcAft>
                <a:spcPts val="600"/>
              </a:spcAft>
              <a:buFont typeface="Arial" panose="020B0604020202020204" pitchFamily="34" charset="0"/>
              <a:buChar char="•"/>
            </a:pPr>
            <a:r>
              <a:rPr lang="en-AU" sz="2800" dirty="0">
                <a:latin typeface="Helvetica" pitchFamily="2" charset="0"/>
              </a:rPr>
              <a:t>good physical health</a:t>
            </a:r>
          </a:p>
          <a:p>
            <a:pPr marL="457200" indent="-457200">
              <a:spcAft>
                <a:spcPts val="600"/>
              </a:spcAft>
              <a:buFont typeface="Arial" panose="020B0604020202020204" pitchFamily="34" charset="0"/>
              <a:buChar char="•"/>
            </a:pPr>
            <a:r>
              <a:rPr lang="en-AU" sz="2800" dirty="0">
                <a:latin typeface="Helvetica" pitchFamily="2" charset="0"/>
              </a:rPr>
              <a:t>increased life expectancy.</a:t>
            </a:r>
          </a:p>
          <a:p>
            <a:pPr algn="r">
              <a:spcAft>
                <a:spcPts val="600"/>
              </a:spcAft>
            </a:pPr>
            <a:r>
              <a:rPr lang="en-AU" sz="2800" i="1" dirty="0">
                <a:solidFill>
                  <a:srgbClr val="2B6E1D"/>
                </a:solidFill>
                <a:latin typeface="Helvetica" pitchFamily="2" charset="0"/>
              </a:rPr>
              <a:t>Beyond Blue Australia</a:t>
            </a:r>
            <a:endParaRPr lang="en-AU" sz="2800" dirty="0">
              <a:latin typeface="Helvetica" pitchFamily="2" charset="0"/>
            </a:endParaRPr>
          </a:p>
        </p:txBody>
      </p:sp>
    </p:spTree>
    <p:extLst>
      <p:ext uri="{BB962C8B-B14F-4D97-AF65-F5344CB8AC3E}">
        <p14:creationId xmlns:p14="http://schemas.microsoft.com/office/powerpoint/2010/main" val="165876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CF5A0C5F-FAF2-5E44-A78A-82B6EB5BCCDD}"/>
              </a:ext>
            </a:extLst>
          </p:cNvPr>
          <p:cNvSpPr txBox="1"/>
          <p:nvPr/>
        </p:nvSpPr>
        <p:spPr>
          <a:xfrm>
            <a:off x="838958" y="582300"/>
            <a:ext cx="5984175"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MENTAL HEALTH TERMINOLOGY</a:t>
            </a:r>
            <a:endParaRPr sz="2800" dirty="0"/>
          </a:p>
        </p:txBody>
      </p:sp>
      <p:sp>
        <p:nvSpPr>
          <p:cNvPr id="3" name="TextBox 2">
            <a:extLst>
              <a:ext uri="{FF2B5EF4-FFF2-40B4-BE49-F238E27FC236}">
                <a16:creationId xmlns:a16="http://schemas.microsoft.com/office/drawing/2014/main" id="{3F9C95D4-FB0B-2D8B-619E-A8B2D3D44855}"/>
              </a:ext>
            </a:extLst>
          </p:cNvPr>
          <p:cNvSpPr txBox="1"/>
          <p:nvPr/>
        </p:nvSpPr>
        <p:spPr>
          <a:xfrm>
            <a:off x="838958" y="1261306"/>
            <a:ext cx="6583819" cy="4616648"/>
          </a:xfrm>
          <a:prstGeom prst="rect">
            <a:avLst/>
          </a:prstGeom>
          <a:noFill/>
        </p:spPr>
        <p:txBody>
          <a:bodyPr wrap="square">
            <a:spAutoFit/>
          </a:bodyPr>
          <a:lstStyle/>
          <a:p>
            <a:pPr marL="457200" indent="-457200">
              <a:spcAft>
                <a:spcPts val="600"/>
              </a:spcAft>
              <a:buFont typeface="Arial" panose="020B0604020202020204" pitchFamily="34" charset="0"/>
              <a:buChar char="•"/>
            </a:pPr>
            <a:r>
              <a:rPr lang="en-AU" sz="2400" dirty="0">
                <a:latin typeface="Helvetica" pitchFamily="2" charset="0"/>
              </a:rPr>
              <a:t>Health Challenge; mental health symptoms, or diagnosed illness</a:t>
            </a:r>
          </a:p>
          <a:p>
            <a:pPr marL="457200" indent="-457200">
              <a:spcAft>
                <a:spcPts val="600"/>
              </a:spcAft>
              <a:buFont typeface="Arial" panose="020B0604020202020204" pitchFamily="34" charset="0"/>
              <a:buChar char="•"/>
            </a:pPr>
            <a:r>
              <a:rPr lang="en-AU" sz="2400" dirty="0">
                <a:latin typeface="Helvetica" pitchFamily="2" charset="0"/>
              </a:rPr>
              <a:t>Mental Illness or disorder; diagnosed illness</a:t>
            </a:r>
          </a:p>
          <a:p>
            <a:pPr marL="457200" indent="-457200">
              <a:spcAft>
                <a:spcPts val="600"/>
              </a:spcAft>
              <a:buFont typeface="Arial" panose="020B0604020202020204" pitchFamily="34" charset="0"/>
              <a:buChar char="•"/>
            </a:pPr>
            <a:r>
              <a:rPr lang="en-AU" sz="2400" dirty="0">
                <a:latin typeface="Helvetica" pitchFamily="2" charset="0"/>
              </a:rPr>
              <a:t>Mild, Moderate, or Severe</a:t>
            </a:r>
          </a:p>
          <a:p>
            <a:pPr marL="914400" lvl="1" indent="-457200">
              <a:spcAft>
                <a:spcPts val="600"/>
              </a:spcAft>
              <a:buFont typeface="Arial" panose="020B0604020202020204" pitchFamily="34" charset="0"/>
              <a:buChar char="•"/>
            </a:pPr>
            <a:r>
              <a:rPr lang="en-AU" sz="2400" b="1" dirty="0">
                <a:latin typeface="Helvetica" pitchFamily="2" charset="0"/>
              </a:rPr>
              <a:t>Mild</a:t>
            </a:r>
            <a:r>
              <a:rPr lang="en-AU" sz="2400" dirty="0">
                <a:latin typeface="Helvetica" pitchFamily="2" charset="0"/>
              </a:rPr>
              <a:t> – small impact on quality of life</a:t>
            </a:r>
          </a:p>
          <a:p>
            <a:pPr marL="914400" lvl="1" indent="-457200">
              <a:spcAft>
                <a:spcPts val="600"/>
              </a:spcAft>
              <a:buFont typeface="Arial" panose="020B0604020202020204" pitchFamily="34" charset="0"/>
              <a:buChar char="•"/>
            </a:pPr>
            <a:r>
              <a:rPr lang="en-AU" sz="2400" b="1" dirty="0">
                <a:latin typeface="Helvetica" pitchFamily="2" charset="0"/>
              </a:rPr>
              <a:t>Moderate</a:t>
            </a:r>
            <a:r>
              <a:rPr lang="en-AU" sz="2400" dirty="0">
                <a:latin typeface="Helvetica" pitchFamily="2" charset="0"/>
              </a:rPr>
              <a:t> – between mild and severe, some impact of completing daily activities</a:t>
            </a:r>
          </a:p>
          <a:p>
            <a:pPr marL="914400" lvl="1" indent="-457200">
              <a:spcAft>
                <a:spcPts val="600"/>
              </a:spcAft>
              <a:buFont typeface="Arial" panose="020B0604020202020204" pitchFamily="34" charset="0"/>
              <a:buChar char="•"/>
            </a:pPr>
            <a:r>
              <a:rPr lang="en-AU" sz="2400" b="1" dirty="0">
                <a:latin typeface="Helvetica" pitchFamily="2" charset="0"/>
              </a:rPr>
              <a:t>Severe</a:t>
            </a:r>
            <a:r>
              <a:rPr lang="en-AU" sz="2400" dirty="0">
                <a:latin typeface="Helvetica" pitchFamily="2" charset="0"/>
              </a:rPr>
              <a:t> – difficult to complete daily activities </a:t>
            </a:r>
          </a:p>
          <a:p>
            <a:pPr marL="0" indent="0" algn="r">
              <a:buNone/>
            </a:pPr>
            <a:r>
              <a:rPr lang="en-US" sz="2400" i="1" dirty="0">
                <a:solidFill>
                  <a:srgbClr val="2B6E1D"/>
                </a:solidFill>
                <a:latin typeface="Helvetica" pitchFamily="2" charset="0"/>
              </a:rPr>
              <a:t>MHFA Aotearoa</a:t>
            </a:r>
          </a:p>
        </p:txBody>
      </p:sp>
    </p:spTree>
    <p:extLst>
      <p:ext uri="{BB962C8B-B14F-4D97-AF65-F5344CB8AC3E}">
        <p14:creationId xmlns:p14="http://schemas.microsoft.com/office/powerpoint/2010/main" val="642415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ED9BDA-9F45-EE73-9347-66D09A387F28}"/>
              </a:ext>
            </a:extLst>
          </p:cNvPr>
          <p:cNvSpPr txBox="1"/>
          <p:nvPr/>
        </p:nvSpPr>
        <p:spPr>
          <a:xfrm>
            <a:off x="677593" y="2719750"/>
            <a:ext cx="5041889" cy="3662541"/>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n-US" sz="2800" dirty="0">
                <a:latin typeface="Helvetica" pitchFamily="2" charset="0"/>
              </a:rPr>
              <a:t>Mental distress</a:t>
            </a:r>
          </a:p>
          <a:p>
            <a:pPr marL="457200" indent="-457200">
              <a:spcAft>
                <a:spcPts val="1200"/>
              </a:spcAft>
              <a:buFont typeface="Arial" panose="020B0604020202020204" pitchFamily="34" charset="0"/>
              <a:buChar char="•"/>
            </a:pPr>
            <a:r>
              <a:rPr lang="en-US" sz="2800" dirty="0">
                <a:latin typeface="Helvetica" pitchFamily="2" charset="0"/>
              </a:rPr>
              <a:t>Diagnosed mental illness and/or disorders</a:t>
            </a:r>
          </a:p>
          <a:p>
            <a:pPr marL="457200" indent="-457200">
              <a:spcAft>
                <a:spcPts val="1200"/>
              </a:spcAft>
              <a:buFont typeface="Arial" panose="020B0604020202020204" pitchFamily="34" charset="0"/>
              <a:buChar char="•"/>
            </a:pPr>
            <a:r>
              <a:rPr lang="en-US" sz="2800" dirty="0">
                <a:latin typeface="Helvetica" pitchFamily="2" charset="0"/>
              </a:rPr>
              <a:t>Symptoms </a:t>
            </a:r>
          </a:p>
          <a:p>
            <a:pPr marL="457200" indent="-457200">
              <a:spcAft>
                <a:spcPts val="1200"/>
              </a:spcAft>
              <a:buFont typeface="Arial" panose="020B0604020202020204" pitchFamily="34" charset="0"/>
              <a:buChar char="•"/>
            </a:pPr>
            <a:r>
              <a:rPr lang="en-US" sz="2800" dirty="0">
                <a:latin typeface="Helvetica" pitchFamily="2" charset="0"/>
              </a:rPr>
              <a:t>Mental health related crises</a:t>
            </a:r>
            <a:r>
              <a:rPr lang="en-AU" sz="2800" dirty="0">
                <a:latin typeface="Helvetica" pitchFamily="2" charset="0"/>
              </a:rPr>
              <a:t>.</a:t>
            </a:r>
          </a:p>
          <a:p>
            <a:pPr marL="0" indent="0" algn="r">
              <a:spcAft>
                <a:spcPts val="1200"/>
              </a:spcAft>
              <a:buNone/>
            </a:pPr>
            <a:r>
              <a:rPr lang="en-US" sz="2400" i="1" dirty="0">
                <a:solidFill>
                  <a:srgbClr val="2B6E1D"/>
                </a:solidFill>
                <a:latin typeface="Helvetica" pitchFamily="2" charset="0"/>
              </a:rPr>
              <a:t>MHFA Aotearoa</a:t>
            </a:r>
            <a:endParaRPr lang="en-NZ" sz="2400" i="1" dirty="0">
              <a:solidFill>
                <a:srgbClr val="2B6E1D"/>
              </a:solidFill>
              <a:latin typeface="Helvetica" pitchFamily="2" charset="0"/>
            </a:endParaRPr>
          </a:p>
        </p:txBody>
      </p:sp>
      <p:sp>
        <p:nvSpPr>
          <p:cNvPr id="4" name="Title 1">
            <a:extLst>
              <a:ext uri="{FF2B5EF4-FFF2-40B4-BE49-F238E27FC236}">
                <a16:creationId xmlns:a16="http://schemas.microsoft.com/office/drawing/2014/main" id="{D9365884-1209-DAA7-D346-7F3E48CCA556}"/>
              </a:ext>
            </a:extLst>
          </p:cNvPr>
          <p:cNvSpPr txBox="1">
            <a:spLocks/>
          </p:cNvSpPr>
          <p:nvPr/>
        </p:nvSpPr>
        <p:spPr>
          <a:xfrm>
            <a:off x="677592" y="383055"/>
            <a:ext cx="5041889" cy="1923925"/>
          </a:xfrm>
          <a:prstGeom prst="rect">
            <a:avLst/>
          </a:prstGeom>
        </p:spPr>
        <p:txBody>
          <a:bodyPr wrap="square">
            <a:spAutoFit/>
          </a:bodyPr>
          <a:lst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a:lstStyle>
          <a:p>
            <a:r>
              <a:rPr lang="en-US" b="1" dirty="0">
                <a:solidFill>
                  <a:srgbClr val="2B6E1D"/>
                </a:solidFill>
                <a:latin typeface="Helvetica" pitchFamily="2" charset="0"/>
              </a:rPr>
              <a:t>Mental Health Challenges include:</a:t>
            </a:r>
            <a:endParaRPr lang="en-NZ" b="1" dirty="0">
              <a:solidFill>
                <a:srgbClr val="2B6E1D"/>
              </a:solidFill>
              <a:latin typeface="Helvetica" pitchFamily="2" charset="0"/>
            </a:endParaRPr>
          </a:p>
        </p:txBody>
      </p:sp>
    </p:spTree>
    <p:extLst>
      <p:ext uri="{BB962C8B-B14F-4D97-AF65-F5344CB8AC3E}">
        <p14:creationId xmlns:p14="http://schemas.microsoft.com/office/powerpoint/2010/main" val="136443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82003-C626-871B-6897-13932DF01BD7}"/>
              </a:ext>
            </a:extLst>
          </p:cNvPr>
          <p:cNvSpPr txBox="1">
            <a:spLocks/>
          </p:cNvSpPr>
          <p:nvPr/>
        </p:nvSpPr>
        <p:spPr>
          <a:xfrm>
            <a:off x="838200" y="643497"/>
            <a:ext cx="7086600" cy="1203406"/>
          </a:xfrm>
          <a:prstGeom prst="rect">
            <a:avLst/>
          </a:prstGeom>
        </p:spPr>
        <p:txBody>
          <a:bodyPr wrap="square">
            <a:spAutoFit/>
          </a:bodyPr>
          <a:lst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a:lstStyle>
          <a:p>
            <a:pPr>
              <a:spcAft>
                <a:spcPts val="600"/>
              </a:spcAft>
            </a:pPr>
            <a:r>
              <a:rPr lang="en-US" sz="4000" b="1" dirty="0">
                <a:solidFill>
                  <a:srgbClr val="2B6E1D"/>
                </a:solidFill>
                <a:latin typeface="Helvetica" pitchFamily="2" charset="0"/>
              </a:rPr>
              <a:t>How common are mental health challenges?</a:t>
            </a:r>
            <a:endParaRPr lang="en-NZ" sz="4000" b="1" dirty="0">
              <a:solidFill>
                <a:srgbClr val="2B6E1D"/>
              </a:solidFill>
              <a:latin typeface="Helvetica" pitchFamily="2" charset="0"/>
            </a:endParaRPr>
          </a:p>
        </p:txBody>
      </p:sp>
      <p:sp>
        <p:nvSpPr>
          <p:cNvPr id="3" name="Content Placeholder 2">
            <a:extLst>
              <a:ext uri="{FF2B5EF4-FFF2-40B4-BE49-F238E27FC236}">
                <a16:creationId xmlns:a16="http://schemas.microsoft.com/office/drawing/2014/main" id="{EB3AAE1D-35B1-78A7-4542-670DFCEF265F}"/>
              </a:ext>
            </a:extLst>
          </p:cNvPr>
          <p:cNvSpPr txBox="1">
            <a:spLocks/>
          </p:cNvSpPr>
          <p:nvPr/>
        </p:nvSpPr>
        <p:spPr>
          <a:xfrm>
            <a:off x="838200" y="2006600"/>
            <a:ext cx="1051560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dirty="0"/>
              <a:t>1 in 5 adults (20%) meet the diagnostic criteria for a common mental health illness each year [NZ statistics]</a:t>
            </a:r>
          </a:p>
          <a:p>
            <a:pPr>
              <a:spcAft>
                <a:spcPts val="600"/>
              </a:spcAft>
            </a:pPr>
            <a:r>
              <a:rPr lang="en-US" dirty="0"/>
              <a:t>Two thirds of the above experience one mental health challenge</a:t>
            </a:r>
          </a:p>
          <a:p>
            <a:pPr>
              <a:spcAft>
                <a:spcPts val="600"/>
              </a:spcAft>
            </a:pPr>
            <a:r>
              <a:rPr lang="en-US" dirty="0"/>
              <a:t>One third of the above experience 2&lt; mental health challenges </a:t>
            </a:r>
          </a:p>
          <a:p>
            <a:pPr>
              <a:spcAft>
                <a:spcPts val="600"/>
              </a:spcAft>
            </a:pPr>
            <a:r>
              <a:rPr lang="en-US" dirty="0"/>
              <a:t>Co-existing problems (CEP) happens when multiple mental health illnesses or disorders occur at the same time</a:t>
            </a:r>
          </a:p>
          <a:p>
            <a:pPr marL="0" indent="0" algn="r">
              <a:spcAft>
                <a:spcPts val="600"/>
              </a:spcAft>
              <a:buFont typeface="Arial" panose="020B0604020202020204" pitchFamily="34" charset="0"/>
              <a:buNone/>
            </a:pPr>
            <a:endParaRPr lang="en-US" sz="2000" i="1" dirty="0">
              <a:solidFill>
                <a:srgbClr val="2B6E1D"/>
              </a:solidFill>
            </a:endParaRPr>
          </a:p>
          <a:p>
            <a:pPr marL="0" indent="0" algn="r">
              <a:spcAft>
                <a:spcPts val="600"/>
              </a:spcAft>
              <a:buFont typeface="Arial" panose="020B0604020202020204" pitchFamily="34" charset="0"/>
              <a:buNone/>
            </a:pPr>
            <a:r>
              <a:rPr lang="en-US" sz="2000" i="1" dirty="0">
                <a:solidFill>
                  <a:srgbClr val="2B6E1D"/>
                </a:solidFill>
              </a:rPr>
              <a:t>Oakley Browne, M. A.; Wells, J. E.; Scott, K. M. </a:t>
            </a:r>
            <a:r>
              <a:rPr lang="en-US" sz="2000" i="1" dirty="0" err="1">
                <a:solidFill>
                  <a:srgbClr val="2B6E1D"/>
                </a:solidFill>
              </a:rPr>
              <a:t>Te</a:t>
            </a:r>
            <a:r>
              <a:rPr lang="en-US" sz="2000" i="1" dirty="0">
                <a:solidFill>
                  <a:srgbClr val="2B6E1D"/>
                </a:solidFill>
              </a:rPr>
              <a:t> Rau </a:t>
            </a:r>
            <a:r>
              <a:rPr lang="en-US" sz="2000" i="1" dirty="0" err="1">
                <a:solidFill>
                  <a:srgbClr val="2B6E1D"/>
                </a:solidFill>
              </a:rPr>
              <a:t>Hinengaro</a:t>
            </a:r>
            <a:r>
              <a:rPr lang="en-US" sz="2000" i="1" dirty="0">
                <a:solidFill>
                  <a:srgbClr val="2B6E1D"/>
                </a:solidFill>
              </a:rPr>
              <a:t>: The New Zealand Mental Health Survey; Ministry of Health: Wellington, 2006</a:t>
            </a:r>
            <a:endParaRPr lang="en-NZ" sz="2000" i="1" dirty="0">
              <a:solidFill>
                <a:srgbClr val="2B6E1D"/>
              </a:solidFill>
            </a:endParaRPr>
          </a:p>
        </p:txBody>
      </p:sp>
    </p:spTree>
    <p:extLst>
      <p:ext uri="{BB962C8B-B14F-4D97-AF65-F5344CB8AC3E}">
        <p14:creationId xmlns:p14="http://schemas.microsoft.com/office/powerpoint/2010/main" val="323110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FA02DD-04A7-78FB-1014-C44915CE09E6}"/>
              </a:ext>
            </a:extLst>
          </p:cNvPr>
          <p:cNvSpPr txBox="1"/>
          <p:nvPr/>
        </p:nvSpPr>
        <p:spPr>
          <a:xfrm>
            <a:off x="1039906" y="1527592"/>
            <a:ext cx="6596678" cy="707886"/>
          </a:xfrm>
          <a:prstGeom prst="rect">
            <a:avLst/>
          </a:prstGeom>
          <a:noFill/>
        </p:spPr>
        <p:txBody>
          <a:bodyPr wrap="none">
            <a:spAutoFit/>
          </a:bodyPr>
          <a:lstStyle/>
          <a:p>
            <a:r>
              <a:rPr lang="en-AU" sz="4000" b="1" dirty="0">
                <a:solidFill>
                  <a:srgbClr val="2B6E1D"/>
                </a:solidFill>
                <a:latin typeface="Helvetica" pitchFamily="2" charset="0"/>
              </a:rPr>
              <a:t>Stigma and Discrimination</a:t>
            </a:r>
          </a:p>
        </p:txBody>
      </p:sp>
      <p:sp>
        <p:nvSpPr>
          <p:cNvPr id="7" name="TextBox 6">
            <a:extLst>
              <a:ext uri="{FF2B5EF4-FFF2-40B4-BE49-F238E27FC236}">
                <a16:creationId xmlns:a16="http://schemas.microsoft.com/office/drawing/2014/main" id="{54F8DB06-45FD-8A89-D410-A1E42C22A99E}"/>
              </a:ext>
            </a:extLst>
          </p:cNvPr>
          <p:cNvSpPr txBox="1"/>
          <p:nvPr/>
        </p:nvSpPr>
        <p:spPr>
          <a:xfrm>
            <a:off x="1039906" y="2499736"/>
            <a:ext cx="6596678" cy="3046988"/>
          </a:xfrm>
          <a:prstGeom prst="rect">
            <a:avLst/>
          </a:prstGeom>
          <a:noFill/>
        </p:spPr>
        <p:txBody>
          <a:bodyPr wrap="square">
            <a:spAutoFit/>
          </a:bodyPr>
          <a:lstStyle/>
          <a:p>
            <a:r>
              <a:rPr lang="en-AU" sz="2800" dirty="0">
                <a:latin typeface="Helvetica" pitchFamily="2" charset="0"/>
              </a:rPr>
              <a:t>“Mental health is everyone’s business. The attitudes and beliefs that society has about mental health challenges have a powerful impact on the mental health challenges someone experiences and their recovery”</a:t>
            </a:r>
          </a:p>
          <a:p>
            <a:pPr algn="r"/>
            <a:r>
              <a:rPr lang="en-AU" sz="2400" i="1" dirty="0">
                <a:solidFill>
                  <a:srgbClr val="2B6E1D"/>
                </a:solidFill>
                <a:latin typeface="Helvetica" pitchFamily="2" charset="0"/>
              </a:rPr>
              <a:t>MHFA Aotearoa</a:t>
            </a:r>
          </a:p>
        </p:txBody>
      </p:sp>
    </p:spTree>
    <p:extLst>
      <p:ext uri="{BB962C8B-B14F-4D97-AF65-F5344CB8AC3E}">
        <p14:creationId xmlns:p14="http://schemas.microsoft.com/office/powerpoint/2010/main" val="401584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A25AFA-B375-7D26-6BBD-72DEE275D530}"/>
              </a:ext>
            </a:extLst>
          </p:cNvPr>
          <p:cNvSpPr txBox="1"/>
          <p:nvPr/>
        </p:nvSpPr>
        <p:spPr>
          <a:xfrm>
            <a:off x="842683" y="720768"/>
            <a:ext cx="5399235" cy="707886"/>
          </a:xfrm>
          <a:prstGeom prst="rect">
            <a:avLst/>
          </a:prstGeom>
          <a:noFill/>
        </p:spPr>
        <p:txBody>
          <a:bodyPr wrap="none">
            <a:spAutoFit/>
          </a:bodyPr>
          <a:lstStyle/>
          <a:p>
            <a:r>
              <a:rPr lang="en-AU" sz="4000" b="1" dirty="0">
                <a:solidFill>
                  <a:srgbClr val="2B6E1D"/>
                </a:solidFill>
                <a:latin typeface="Helvetica" pitchFamily="2" charset="0"/>
              </a:rPr>
              <a:t>Dispelling the Stigma</a:t>
            </a:r>
          </a:p>
        </p:txBody>
      </p:sp>
      <p:sp>
        <p:nvSpPr>
          <p:cNvPr id="3" name="TextBox 2">
            <a:extLst>
              <a:ext uri="{FF2B5EF4-FFF2-40B4-BE49-F238E27FC236}">
                <a16:creationId xmlns:a16="http://schemas.microsoft.com/office/drawing/2014/main" id="{94CD37EA-DE3D-978B-10FF-451104C75935}"/>
              </a:ext>
            </a:extLst>
          </p:cNvPr>
          <p:cNvSpPr txBox="1"/>
          <p:nvPr/>
        </p:nvSpPr>
        <p:spPr>
          <a:xfrm>
            <a:off x="842683" y="1459028"/>
            <a:ext cx="5880846" cy="4678204"/>
          </a:xfrm>
          <a:prstGeom prst="rect">
            <a:avLst/>
          </a:prstGeom>
          <a:noFill/>
        </p:spPr>
        <p:txBody>
          <a:bodyPr wrap="square">
            <a:spAutoFit/>
          </a:bodyPr>
          <a:lstStyle/>
          <a:p>
            <a:pPr marL="342900" indent="-342900">
              <a:spcAft>
                <a:spcPts val="600"/>
              </a:spcAft>
              <a:buFont typeface="Arial" panose="020B0604020202020204" pitchFamily="34" charset="0"/>
              <a:buChar char="•"/>
            </a:pPr>
            <a:r>
              <a:rPr lang="en-AU" sz="2400" dirty="0">
                <a:latin typeface="Helvetica" pitchFamily="2" charset="0"/>
              </a:rPr>
              <a:t>People who live with a mental health illness or experience a mental health challenge have the same rights and opportunities as anybody else</a:t>
            </a:r>
          </a:p>
          <a:p>
            <a:pPr marL="342900" indent="-342900">
              <a:spcAft>
                <a:spcPts val="600"/>
              </a:spcAft>
              <a:buFont typeface="Arial" panose="020B0604020202020204" pitchFamily="34" charset="0"/>
              <a:buChar char="•"/>
            </a:pPr>
            <a:r>
              <a:rPr lang="en-AU" sz="2400" dirty="0">
                <a:latin typeface="Helvetica" pitchFamily="2" charset="0"/>
              </a:rPr>
              <a:t>We are all responsible for destigmatizing Mental Health challenges or illness</a:t>
            </a:r>
          </a:p>
          <a:p>
            <a:pPr marL="342900" indent="-342900">
              <a:spcAft>
                <a:spcPts val="600"/>
              </a:spcAft>
              <a:buFont typeface="Arial" panose="020B0604020202020204" pitchFamily="34" charset="0"/>
              <a:buChar char="•"/>
            </a:pPr>
            <a:r>
              <a:rPr lang="en-AU" sz="2400" dirty="0">
                <a:latin typeface="Helvetica" pitchFamily="2" charset="0"/>
              </a:rPr>
              <a:t>Early intervention can mean the difference between someone making a good and timely recovery or someone becoming at risk of a severe mental health challenge like suicide</a:t>
            </a:r>
          </a:p>
        </p:txBody>
      </p:sp>
    </p:spTree>
    <p:extLst>
      <p:ext uri="{BB962C8B-B14F-4D97-AF65-F5344CB8AC3E}">
        <p14:creationId xmlns:p14="http://schemas.microsoft.com/office/powerpoint/2010/main" val="120206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DE643-9BB3-787D-525E-C990F5F3E509}"/>
              </a:ext>
            </a:extLst>
          </p:cNvPr>
          <p:cNvSpPr txBox="1"/>
          <p:nvPr/>
        </p:nvSpPr>
        <p:spPr>
          <a:xfrm>
            <a:off x="665871" y="2265851"/>
            <a:ext cx="4695023" cy="3477875"/>
          </a:xfrm>
          <a:prstGeom prst="rect">
            <a:avLst/>
          </a:prstGeom>
          <a:noFill/>
        </p:spPr>
        <p:txBody>
          <a:bodyPr wrap="square">
            <a:spAutoFit/>
          </a:bodyPr>
          <a:lstStyle/>
          <a:p>
            <a:pPr marL="0" indent="0" algn="ctr">
              <a:spcAft>
                <a:spcPts val="1200"/>
              </a:spcAft>
              <a:buNone/>
            </a:pPr>
            <a:r>
              <a:rPr lang="en-US" sz="4400" dirty="0">
                <a:solidFill>
                  <a:srgbClr val="2B6E1D"/>
                </a:solidFill>
                <a:effectLst/>
                <a:latin typeface="Helvetica Light" panose="020B0403020202020204" pitchFamily="34" charset="0"/>
              </a:rPr>
              <a:t>“It is in your hands, to make a better world for all who live in it.”</a:t>
            </a:r>
          </a:p>
          <a:p>
            <a:pPr marL="0" indent="0" algn="ctr">
              <a:spcAft>
                <a:spcPts val="1200"/>
              </a:spcAft>
              <a:buNone/>
            </a:pPr>
            <a:r>
              <a:rPr lang="en-US" sz="3600" i="1" dirty="0">
                <a:solidFill>
                  <a:srgbClr val="2B6E1D"/>
                </a:solidFill>
                <a:latin typeface="HELVETICA LIGHT" panose="020B0403020202020204" pitchFamily="34" charset="0"/>
              </a:rPr>
              <a:t>Nelson Mandela</a:t>
            </a:r>
            <a:endParaRPr lang="en-NZ" sz="3600" i="1" dirty="0">
              <a:solidFill>
                <a:srgbClr val="2B6E1D"/>
              </a:solidFill>
              <a:latin typeface="HELVETICA LIGHT" panose="020B0403020202020204" pitchFamily="34" charset="0"/>
            </a:endParaRPr>
          </a:p>
        </p:txBody>
      </p:sp>
      <p:sp>
        <p:nvSpPr>
          <p:cNvPr id="4" name="TextBox 16">
            <a:extLst>
              <a:ext uri="{FF2B5EF4-FFF2-40B4-BE49-F238E27FC236}">
                <a16:creationId xmlns:a16="http://schemas.microsoft.com/office/drawing/2014/main" id="{DC9C8C08-35E8-D9CD-6D35-C58492F7C393}"/>
              </a:ext>
            </a:extLst>
          </p:cNvPr>
          <p:cNvSpPr txBox="1"/>
          <p:nvPr/>
        </p:nvSpPr>
        <p:spPr>
          <a:xfrm>
            <a:off x="665871" y="1550488"/>
            <a:ext cx="4684076"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DISPELLING THE STIGMA</a:t>
            </a:r>
            <a:endParaRPr sz="2800" dirty="0"/>
          </a:p>
        </p:txBody>
      </p:sp>
    </p:spTree>
    <p:extLst>
      <p:ext uri="{BB962C8B-B14F-4D97-AF65-F5344CB8AC3E}">
        <p14:creationId xmlns:p14="http://schemas.microsoft.com/office/powerpoint/2010/main" val="119331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71BB4B34-35D7-A00C-7F2D-3A3DE825A41D}"/>
              </a:ext>
            </a:extLst>
          </p:cNvPr>
          <p:cNvSpPr txBox="1"/>
          <p:nvPr/>
        </p:nvSpPr>
        <p:spPr>
          <a:xfrm>
            <a:off x="450896" y="1317406"/>
            <a:ext cx="2572921"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6" name="TextBox 5">
            <a:extLst>
              <a:ext uri="{FF2B5EF4-FFF2-40B4-BE49-F238E27FC236}">
                <a16:creationId xmlns:a16="http://schemas.microsoft.com/office/drawing/2014/main" id="{9A9AD257-8073-0BA0-AFD8-D9C0A13B02C1}"/>
              </a:ext>
            </a:extLst>
          </p:cNvPr>
          <p:cNvSpPr txBox="1"/>
          <p:nvPr/>
        </p:nvSpPr>
        <p:spPr>
          <a:xfrm>
            <a:off x="699090" y="2340663"/>
            <a:ext cx="5396910"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230717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6C8FFC-E6E9-1825-6F69-25F4F08EF130}"/>
              </a:ext>
            </a:extLst>
          </p:cNvPr>
          <p:cNvSpPr txBox="1"/>
          <p:nvPr/>
        </p:nvSpPr>
        <p:spPr>
          <a:xfrm>
            <a:off x="2698376" y="1682368"/>
            <a:ext cx="6795247" cy="3493264"/>
          </a:xfrm>
          <a:prstGeom prst="rect">
            <a:avLst/>
          </a:prstGeom>
          <a:noFill/>
        </p:spPr>
        <p:txBody>
          <a:bodyPr wrap="square">
            <a:spAutoFit/>
          </a:bodyPr>
          <a:lstStyle/>
          <a:p>
            <a:pPr marL="0" indent="0">
              <a:spcAft>
                <a:spcPts val="600"/>
              </a:spcAft>
              <a:buNone/>
            </a:pPr>
            <a:r>
              <a:rPr lang="en-US" sz="2400" b="1" dirty="0">
                <a:solidFill>
                  <a:srgbClr val="2B6E1D"/>
                </a:solidFill>
                <a:effectLst/>
                <a:latin typeface="Helvetica" pitchFamily="2" charset="0"/>
              </a:rPr>
              <a:t>“In Christ’s family there can be no division into Jew and non-Jew, slave and free, male and female. Among us you are all equal. That is, we are all in a common relationship with Jesus Christ. Also, since you are Christ’s family, then you are Abraham’s famous “descendant,” heirs according to the covenant promises.”</a:t>
            </a:r>
            <a:endParaRPr lang="en-US" sz="2400" b="1" dirty="0">
              <a:solidFill>
                <a:srgbClr val="2B6E1D"/>
              </a:solidFill>
              <a:latin typeface="Helvetica" pitchFamily="2" charset="0"/>
            </a:endParaRPr>
          </a:p>
          <a:p>
            <a:pPr marL="0" indent="0" algn="r">
              <a:spcAft>
                <a:spcPts val="600"/>
              </a:spcAft>
              <a:buNone/>
            </a:pPr>
            <a:r>
              <a:rPr lang="en-US" sz="2400" i="1" dirty="0">
                <a:solidFill>
                  <a:srgbClr val="2B6E1D"/>
                </a:solidFill>
                <a:latin typeface="Helvetica" pitchFamily="2" charset="0"/>
              </a:rPr>
              <a:t>Galatians 3:28-29 MSG</a:t>
            </a:r>
            <a:endParaRPr lang="en-NZ" sz="2400" i="1" dirty="0">
              <a:solidFill>
                <a:srgbClr val="2B6E1D"/>
              </a:solidFill>
              <a:latin typeface="Helvetica" pitchFamily="2" charset="0"/>
            </a:endParaRPr>
          </a:p>
        </p:txBody>
      </p:sp>
    </p:spTree>
    <p:extLst>
      <p:ext uri="{BB962C8B-B14F-4D97-AF65-F5344CB8AC3E}">
        <p14:creationId xmlns:p14="http://schemas.microsoft.com/office/powerpoint/2010/main" val="1296668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97630A-01D1-14D4-95AD-737C681B02DD}"/>
              </a:ext>
            </a:extLst>
          </p:cNvPr>
          <p:cNvSpPr txBox="1"/>
          <p:nvPr/>
        </p:nvSpPr>
        <p:spPr>
          <a:xfrm>
            <a:off x="880660" y="3919060"/>
            <a:ext cx="5424562"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Understands</a:t>
            </a:r>
          </a:p>
        </p:txBody>
      </p:sp>
      <p:sp>
        <p:nvSpPr>
          <p:cNvPr id="3" name="TextBox 2">
            <a:extLst>
              <a:ext uri="{FF2B5EF4-FFF2-40B4-BE49-F238E27FC236}">
                <a16:creationId xmlns:a16="http://schemas.microsoft.com/office/drawing/2014/main" id="{A048CD72-4264-4415-42CA-1B3D6FAE18A0}"/>
              </a:ext>
            </a:extLst>
          </p:cNvPr>
          <p:cNvSpPr txBox="1"/>
          <p:nvPr/>
        </p:nvSpPr>
        <p:spPr>
          <a:xfrm>
            <a:off x="880660" y="4750057"/>
            <a:ext cx="7335341" cy="1107996"/>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When our wellbeing is challenged…</a:t>
            </a:r>
            <a:br>
              <a:rPr lang="en-AU" sz="3600" dirty="0">
                <a:latin typeface="Helvetica" pitchFamily="2" charset="0"/>
                <a:ea typeface="Helvetica Neue Medium" panose="02000503000000020004" pitchFamily="2" charset="0"/>
                <a:cs typeface="Helvetica Neue Medium" panose="02000503000000020004" pitchFamily="2" charset="0"/>
              </a:rPr>
            </a:br>
            <a:r>
              <a:rPr lang="en-AU" sz="3600" dirty="0">
                <a:latin typeface="Helvetica" pitchFamily="2" charset="0"/>
                <a:ea typeface="Helvetica Neue Medium" panose="02000503000000020004" pitchFamily="2" charset="0"/>
                <a:cs typeface="Helvetica Neue Medium" panose="02000503000000020004" pitchFamily="2" charset="0"/>
              </a:rPr>
              <a:t>and He wants us to have hope!</a:t>
            </a:r>
          </a:p>
        </p:txBody>
      </p:sp>
      <p:sp>
        <p:nvSpPr>
          <p:cNvPr id="4" name="TextBox 3">
            <a:extLst>
              <a:ext uri="{FF2B5EF4-FFF2-40B4-BE49-F238E27FC236}">
                <a16:creationId xmlns:a16="http://schemas.microsoft.com/office/drawing/2014/main" id="{EB4FC1C4-7D10-5C28-48EA-A2FF81E5D8C7}"/>
              </a:ext>
            </a:extLst>
          </p:cNvPr>
          <p:cNvSpPr txBox="1"/>
          <p:nvPr/>
        </p:nvSpPr>
        <p:spPr>
          <a:xfrm>
            <a:off x="880660" y="5858053"/>
            <a:ext cx="3985002" cy="430887"/>
          </a:xfrm>
          <a:prstGeom prst="rect">
            <a:avLst/>
          </a:prstGeom>
          <a:noFill/>
        </p:spPr>
        <p:txBody>
          <a:bodyPr wrap="none" lIns="0" tIns="0" rIns="0" bIns="0">
            <a:spAutoFit/>
          </a:bodyPr>
          <a:lstStyle/>
          <a:p>
            <a:r>
              <a:rPr lang="en-AU" sz="2800" i="1" dirty="0">
                <a:solidFill>
                  <a:srgbClr val="2B6E1D"/>
                </a:solidFill>
                <a:latin typeface="Times New Roman" panose="02020603050405020304" pitchFamily="18" charset="0"/>
                <a:cs typeface="Times New Roman" panose="02020603050405020304" pitchFamily="18" charset="0"/>
              </a:rPr>
              <a:t>A mental health perspective</a:t>
            </a:r>
          </a:p>
        </p:txBody>
      </p:sp>
    </p:spTree>
    <p:extLst>
      <p:ext uri="{BB962C8B-B14F-4D97-AF65-F5344CB8AC3E}">
        <p14:creationId xmlns:p14="http://schemas.microsoft.com/office/powerpoint/2010/main" val="265899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EE91325E-54C3-9A79-4F00-49D30C678704}"/>
              </a:ext>
            </a:extLst>
          </p:cNvPr>
          <p:cNvSpPr txBox="1"/>
          <p:nvPr/>
        </p:nvSpPr>
        <p:spPr>
          <a:xfrm>
            <a:off x="450896" y="1317406"/>
            <a:ext cx="2572921"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3" name="TextBox 2">
            <a:extLst>
              <a:ext uri="{FF2B5EF4-FFF2-40B4-BE49-F238E27FC236}">
                <a16:creationId xmlns:a16="http://schemas.microsoft.com/office/drawing/2014/main" id="{E5F25BD4-C64C-289D-1021-6CDA085B2893}"/>
              </a:ext>
            </a:extLst>
          </p:cNvPr>
          <p:cNvSpPr txBox="1"/>
          <p:nvPr/>
        </p:nvSpPr>
        <p:spPr>
          <a:xfrm>
            <a:off x="699090" y="2340663"/>
            <a:ext cx="5396910"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1759122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16A2563D-9629-2768-CFC4-9F145A617744}"/>
              </a:ext>
            </a:extLst>
          </p:cNvPr>
          <p:cNvSpPr txBox="1"/>
          <p:nvPr/>
        </p:nvSpPr>
        <p:spPr>
          <a:xfrm>
            <a:off x="450896" y="1317406"/>
            <a:ext cx="2670704"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REFERENCES</a:t>
            </a:r>
            <a:endParaRPr sz="2800" dirty="0"/>
          </a:p>
        </p:txBody>
      </p:sp>
      <p:sp>
        <p:nvSpPr>
          <p:cNvPr id="4" name="TextBox 3">
            <a:extLst>
              <a:ext uri="{FF2B5EF4-FFF2-40B4-BE49-F238E27FC236}">
                <a16:creationId xmlns:a16="http://schemas.microsoft.com/office/drawing/2014/main" id="{860BE507-2E9E-DDB5-ED31-9426E1A66393}"/>
              </a:ext>
            </a:extLst>
          </p:cNvPr>
          <p:cNvSpPr txBox="1"/>
          <p:nvPr/>
        </p:nvSpPr>
        <p:spPr>
          <a:xfrm>
            <a:off x="6004473" y="720566"/>
            <a:ext cx="4697506" cy="5416868"/>
          </a:xfrm>
          <a:prstGeom prst="rect">
            <a:avLst/>
          </a:prstGeom>
          <a:noFill/>
        </p:spPr>
        <p:txBody>
          <a:bodyPr wrap="square">
            <a:spAutoFit/>
          </a:bodyPr>
          <a:lstStyle/>
          <a:p>
            <a:pPr marL="0" indent="0">
              <a:spcAft>
                <a:spcPts val="1200"/>
              </a:spcAft>
              <a:buNone/>
            </a:pPr>
            <a:r>
              <a:rPr lang="en-US" sz="1800" dirty="0">
                <a:latin typeface="Helvetica" pitchFamily="2" charset="0"/>
              </a:rPr>
              <a:t>Beyond Blue Australia </a:t>
            </a:r>
            <a:r>
              <a:rPr lang="en-US" sz="1800" dirty="0">
                <a:latin typeface="Helvetica" pitchFamily="2" charset="0"/>
                <a:hlinkClick r:id="rId3"/>
              </a:rPr>
              <a:t>https://www.beyondblue.org.au/mental-health</a:t>
            </a:r>
            <a:r>
              <a:rPr lang="en-US" sz="1800" dirty="0">
                <a:latin typeface="Helvetica" pitchFamily="2" charset="0"/>
              </a:rPr>
              <a:t> </a:t>
            </a:r>
          </a:p>
          <a:p>
            <a:pPr marL="0" indent="0">
              <a:spcAft>
                <a:spcPts val="1200"/>
              </a:spcAft>
              <a:buNone/>
            </a:pPr>
            <a:r>
              <a:rPr lang="en-US" sz="1800" dirty="0">
                <a:latin typeface="Helvetica" pitchFamily="2" charset="0"/>
              </a:rPr>
              <a:t>ELIA Wellness </a:t>
            </a:r>
            <a:r>
              <a:rPr lang="en-US" sz="1800" dirty="0">
                <a:latin typeface="Helvetica" pitchFamily="2" charset="0"/>
                <a:hlinkClick r:id="rId4"/>
              </a:rPr>
              <a:t>www.eliawellness.com</a:t>
            </a:r>
            <a:r>
              <a:rPr lang="en-US" sz="1800" dirty="0">
                <a:latin typeface="Helvetica" pitchFamily="2" charset="0"/>
              </a:rPr>
              <a:t> </a:t>
            </a:r>
          </a:p>
          <a:p>
            <a:pPr marL="0" indent="0">
              <a:spcAft>
                <a:spcPts val="1200"/>
              </a:spcAft>
              <a:buNone/>
            </a:pPr>
            <a:r>
              <a:rPr lang="en-US" sz="1800" dirty="0">
                <a:latin typeface="Helvetica" pitchFamily="2" charset="0"/>
              </a:rPr>
              <a:t>Mental Health First Aid (MHFA) Aotearoa </a:t>
            </a:r>
            <a:r>
              <a:rPr lang="en-US" sz="1800" dirty="0">
                <a:latin typeface="Helvetica" pitchFamily="2" charset="0"/>
                <a:hlinkClick r:id="rId5"/>
              </a:rPr>
              <a:t>https://www.tepou.co.nz/initiatives/mental-health-first-aid-aotearoa-new-zealand</a:t>
            </a:r>
            <a:r>
              <a:rPr lang="en-US" sz="1800" dirty="0">
                <a:latin typeface="Helvetica" pitchFamily="2" charset="0"/>
              </a:rPr>
              <a:t> </a:t>
            </a:r>
          </a:p>
          <a:p>
            <a:pPr marL="0" indent="0">
              <a:spcAft>
                <a:spcPts val="1200"/>
              </a:spcAft>
              <a:buNone/>
            </a:pPr>
            <a:r>
              <a:rPr lang="en-US" sz="1800" dirty="0" err="1">
                <a:latin typeface="Helvetica" pitchFamily="2" charset="0"/>
              </a:rPr>
              <a:t>Te</a:t>
            </a:r>
            <a:r>
              <a:rPr lang="en-US" sz="1800" dirty="0">
                <a:latin typeface="Helvetica" pitchFamily="2" charset="0"/>
              </a:rPr>
              <a:t> Ara New Zealand </a:t>
            </a:r>
            <a:r>
              <a:rPr lang="en-US" sz="1800" dirty="0">
                <a:latin typeface="Helvetica" pitchFamily="2" charset="0"/>
                <a:hlinkClick r:id="rId6"/>
              </a:rPr>
              <a:t>https://teara.govt.nz/en/mental-health-services/page-1#:~:text=Mental%20health%20is%20a%20positive,justice%2C%20personal%20dignity%20and%20diversity</a:t>
            </a:r>
            <a:endParaRPr lang="en-US" sz="1800" dirty="0">
              <a:latin typeface="Helvetica" pitchFamily="2" charset="0"/>
            </a:endParaRPr>
          </a:p>
          <a:p>
            <a:pPr marL="0" indent="0">
              <a:spcAft>
                <a:spcPts val="1200"/>
              </a:spcAft>
              <a:buNone/>
            </a:pPr>
            <a:r>
              <a:rPr lang="en-US" sz="1800" dirty="0">
                <a:latin typeface="Helvetica" pitchFamily="2" charset="0"/>
              </a:rPr>
              <a:t>World Health </a:t>
            </a:r>
            <a:r>
              <a:rPr lang="en-US" sz="1800" dirty="0" err="1">
                <a:latin typeface="Helvetica" pitchFamily="2" charset="0"/>
              </a:rPr>
              <a:t>Organisation</a:t>
            </a:r>
            <a:r>
              <a:rPr lang="en-US" sz="1800" dirty="0">
                <a:latin typeface="Helvetica" pitchFamily="2" charset="0"/>
              </a:rPr>
              <a:t> </a:t>
            </a:r>
            <a:r>
              <a:rPr lang="en-US" sz="1800" dirty="0">
                <a:latin typeface="Helvetica" pitchFamily="2" charset="0"/>
                <a:hlinkClick r:id="rId7"/>
              </a:rPr>
              <a:t>https://www.who.int/news-room/fact-sheets/detail/mental-health-strengthening-our-response</a:t>
            </a:r>
            <a:r>
              <a:rPr lang="en-US" sz="1800" dirty="0">
                <a:latin typeface="Helvetica" pitchFamily="2" charset="0"/>
              </a:rPr>
              <a:t> </a:t>
            </a:r>
            <a:endParaRPr lang="en-NZ" dirty="0">
              <a:latin typeface="Helvetica" pitchFamily="2" charset="0"/>
            </a:endParaRPr>
          </a:p>
        </p:txBody>
      </p:sp>
    </p:spTree>
    <p:extLst>
      <p:ext uri="{BB962C8B-B14F-4D97-AF65-F5344CB8AC3E}">
        <p14:creationId xmlns:p14="http://schemas.microsoft.com/office/powerpoint/2010/main" val="345305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33D8D1-921A-6470-C727-44542914B0E3}"/>
              </a:ext>
            </a:extLst>
          </p:cNvPr>
          <p:cNvSpPr txBox="1"/>
          <p:nvPr/>
        </p:nvSpPr>
        <p:spPr>
          <a:xfrm>
            <a:off x="807929" y="2962271"/>
            <a:ext cx="5463034" cy="830997"/>
          </a:xfrm>
          <a:prstGeom prst="rect">
            <a:avLst/>
          </a:prstGeom>
          <a:noFill/>
        </p:spPr>
        <p:txBody>
          <a:bodyPr wrap="none" lIns="0" tIns="0" rIns="0" bIns="0">
            <a:spAutoFit/>
          </a:bodyPr>
          <a:lstStyle/>
          <a:p>
            <a:r>
              <a:rPr lang="en-AU" sz="5400" dirty="0">
                <a:solidFill>
                  <a:schemeClr val="bg1"/>
                </a:solidFill>
                <a:latin typeface="Helvetica" pitchFamily="2" charset="0"/>
                <a:ea typeface="Helvetica Neue" panose="02000503000000020004" pitchFamily="2" charset="0"/>
                <a:cs typeface="Helvetica Neue" panose="02000503000000020004" pitchFamily="2" charset="0"/>
              </a:rPr>
              <a:t>The Optimal Mind</a:t>
            </a:r>
          </a:p>
        </p:txBody>
      </p:sp>
      <p:sp>
        <p:nvSpPr>
          <p:cNvPr id="8" name="TextBox 7">
            <a:extLst>
              <a:ext uri="{FF2B5EF4-FFF2-40B4-BE49-F238E27FC236}">
                <a16:creationId xmlns:a16="http://schemas.microsoft.com/office/drawing/2014/main" id="{FB501445-FA4F-28AA-FE5F-768AA66B549C}"/>
              </a:ext>
            </a:extLst>
          </p:cNvPr>
          <p:cNvSpPr txBox="1"/>
          <p:nvPr/>
        </p:nvSpPr>
        <p:spPr>
          <a:xfrm>
            <a:off x="807929" y="3843579"/>
            <a:ext cx="4324902" cy="430887"/>
          </a:xfrm>
          <a:prstGeom prst="rect">
            <a:avLst/>
          </a:prstGeom>
          <a:noFill/>
        </p:spPr>
        <p:txBody>
          <a:bodyPr wrap="none" lIns="0" tIns="0" rIns="0" bIns="0">
            <a:spAutoFit/>
          </a:bodyPr>
          <a:lstStyle/>
          <a:p>
            <a:r>
              <a:rPr lang="en-AU" sz="2800" i="1" dirty="0">
                <a:solidFill>
                  <a:schemeClr val="bg1"/>
                </a:solidFill>
                <a:latin typeface="Times New Roman" panose="02020603050405020304" pitchFamily="18" charset="0"/>
                <a:cs typeface="Times New Roman" panose="02020603050405020304" pitchFamily="18" charset="0"/>
              </a:rPr>
              <a:t>Understanding Mental Health</a:t>
            </a:r>
          </a:p>
        </p:txBody>
      </p:sp>
      <p:sp>
        <p:nvSpPr>
          <p:cNvPr id="3" name="TextBox 2">
            <a:extLst>
              <a:ext uri="{FF2B5EF4-FFF2-40B4-BE49-F238E27FC236}">
                <a16:creationId xmlns:a16="http://schemas.microsoft.com/office/drawing/2014/main" id="{D6DBED9B-62D3-7271-51A0-7AB92EB20F6A}"/>
              </a:ext>
            </a:extLst>
          </p:cNvPr>
          <p:cNvSpPr txBox="1"/>
          <p:nvPr/>
        </p:nvSpPr>
        <p:spPr>
          <a:xfrm>
            <a:off x="807929" y="4625328"/>
            <a:ext cx="5232202" cy="615553"/>
          </a:xfrm>
          <a:prstGeom prst="rect">
            <a:avLst/>
          </a:prstGeom>
          <a:noFill/>
        </p:spPr>
        <p:txBody>
          <a:bodyPr wrap="none" lIns="0" tIns="0" rIns="0" bIns="0">
            <a:spAutoFit/>
          </a:bodyPr>
          <a:lstStyle/>
          <a:p>
            <a:r>
              <a:rPr lang="en-AU" sz="4000" dirty="0" err="1">
                <a:solidFill>
                  <a:schemeClr val="bg1"/>
                </a:solidFill>
                <a:latin typeface="Helvetica" pitchFamily="2" charset="0"/>
                <a:ea typeface="Helvetica Neue Medium" panose="02000503000000020004" pitchFamily="2" charset="0"/>
                <a:cs typeface="Helvetica Neue Medium" panose="02000503000000020004" pitchFamily="2" charset="0"/>
              </a:rPr>
              <a:t>Adrielle</a:t>
            </a:r>
            <a:r>
              <a:rPr lang="en-AU" sz="4000" dirty="0">
                <a:solidFill>
                  <a:schemeClr val="bg1"/>
                </a:solidFill>
                <a:latin typeface="Helvetica" pitchFamily="2" charset="0"/>
                <a:ea typeface="Helvetica Neue Medium" panose="02000503000000020004" pitchFamily="2" charset="0"/>
                <a:cs typeface="Helvetica Neue Medium" panose="02000503000000020004" pitchFamily="2" charset="0"/>
              </a:rPr>
              <a:t> Carrasco </a:t>
            </a:r>
            <a:r>
              <a:rPr lang="en-AU" b="1" dirty="0" err="1">
                <a:solidFill>
                  <a:schemeClr val="bg1"/>
                </a:solidFill>
                <a:latin typeface="Helvetica" pitchFamily="2" charset="0"/>
                <a:ea typeface="Helvetica Neue Medium" panose="02000503000000020004" pitchFamily="2" charset="0"/>
                <a:cs typeface="Helvetica Neue Medium" panose="02000503000000020004" pitchFamily="2" charset="0"/>
              </a:rPr>
              <a:t>MHSc</a:t>
            </a:r>
            <a:r>
              <a:rPr lang="en-AU" b="1" dirty="0">
                <a:solidFill>
                  <a:schemeClr val="bg1"/>
                </a:solidFill>
                <a:latin typeface="Helvetica" pitchFamily="2" charset="0"/>
                <a:ea typeface="Helvetica Neue Medium" panose="02000503000000020004" pitchFamily="2" charset="0"/>
                <a:cs typeface="Helvetica Neue Medium" panose="02000503000000020004" pitchFamily="2" charset="0"/>
              </a:rPr>
              <a:t>, RN</a:t>
            </a:r>
            <a:endParaRPr lang="en-AU" sz="1400" b="1" dirty="0">
              <a:solidFill>
                <a:schemeClr val="bg1"/>
              </a:solidFill>
              <a:latin typeface="Helvetica" pitchFamily="2" charset="0"/>
              <a:ea typeface="Helvetica Neue Medium" panose="02000503000000020004" pitchFamily="2" charset="0"/>
              <a:cs typeface="Helvetica Neue Medium" panose="02000503000000020004" pitchFamily="2" charset="0"/>
            </a:endParaRPr>
          </a:p>
        </p:txBody>
      </p:sp>
      <p:sp>
        <p:nvSpPr>
          <p:cNvPr id="4" name="TextBox 3">
            <a:extLst>
              <a:ext uri="{FF2B5EF4-FFF2-40B4-BE49-F238E27FC236}">
                <a16:creationId xmlns:a16="http://schemas.microsoft.com/office/drawing/2014/main" id="{D4F38768-BE19-98E6-A92D-28B3866AA2BF}"/>
              </a:ext>
            </a:extLst>
          </p:cNvPr>
          <p:cNvSpPr txBox="1"/>
          <p:nvPr/>
        </p:nvSpPr>
        <p:spPr>
          <a:xfrm>
            <a:off x="807929" y="5341502"/>
            <a:ext cx="4417941" cy="553998"/>
          </a:xfrm>
          <a:prstGeom prst="rect">
            <a:avLst/>
          </a:prstGeom>
          <a:noFill/>
        </p:spPr>
        <p:txBody>
          <a:bodyPr wrap="none" lIns="0" tIns="0" rIns="0" bIns="0">
            <a:spAutoFit/>
          </a:bodyPr>
          <a:lstStyle/>
          <a:p>
            <a:r>
              <a:rPr lang="en-AU" i="1" dirty="0">
                <a:solidFill>
                  <a:srgbClr val="2B6E1D"/>
                </a:solidFill>
                <a:latin typeface="Times New Roman" panose="02020603050405020304" pitchFamily="18" charset="0"/>
                <a:cs typeface="Times New Roman" panose="02020603050405020304" pitchFamily="18" charset="0"/>
              </a:rPr>
              <a:t>Director of Adventist Health Ministries NZPUC</a:t>
            </a:r>
            <a:br>
              <a:rPr lang="en-AU" i="1" dirty="0">
                <a:solidFill>
                  <a:srgbClr val="2B6E1D"/>
                </a:solidFill>
                <a:latin typeface="Times New Roman" panose="02020603050405020304" pitchFamily="18" charset="0"/>
                <a:cs typeface="Times New Roman" panose="02020603050405020304" pitchFamily="18" charset="0"/>
              </a:rPr>
            </a:br>
            <a:r>
              <a:rPr lang="en-AU" i="1" dirty="0">
                <a:solidFill>
                  <a:srgbClr val="2B6E1D"/>
                </a:solidFill>
                <a:latin typeface="Times New Roman" panose="02020603050405020304" pitchFamily="18" charset="0"/>
                <a:cs typeface="Times New Roman" panose="02020603050405020304" pitchFamily="18" charset="0"/>
              </a:rPr>
              <a:t>&amp; Liaison for Women’s Ministries</a:t>
            </a:r>
          </a:p>
        </p:txBody>
      </p:sp>
      <p:sp>
        <p:nvSpPr>
          <p:cNvPr id="6" name="TextBox 5">
            <a:extLst>
              <a:ext uri="{FF2B5EF4-FFF2-40B4-BE49-F238E27FC236}">
                <a16:creationId xmlns:a16="http://schemas.microsoft.com/office/drawing/2014/main" id="{E14A70EE-51C6-DE8F-FDBF-5D126542849C}"/>
              </a:ext>
            </a:extLst>
          </p:cNvPr>
          <p:cNvSpPr txBox="1"/>
          <p:nvPr/>
        </p:nvSpPr>
        <p:spPr>
          <a:xfrm>
            <a:off x="807929" y="5341502"/>
            <a:ext cx="4417941" cy="553998"/>
          </a:xfrm>
          <a:prstGeom prst="rect">
            <a:avLst/>
          </a:prstGeom>
          <a:noFill/>
        </p:spPr>
        <p:txBody>
          <a:bodyPr wrap="none" lIns="0" tIns="0" rIns="0" bIns="0">
            <a:spAutoFit/>
          </a:bodyPr>
          <a:lstStyle/>
          <a:p>
            <a:r>
              <a:rPr lang="en-AU" i="1" dirty="0">
                <a:solidFill>
                  <a:schemeClr val="bg1"/>
                </a:solidFill>
                <a:latin typeface="Times New Roman" panose="02020603050405020304" pitchFamily="18" charset="0"/>
                <a:cs typeface="Times New Roman" panose="02020603050405020304" pitchFamily="18" charset="0"/>
              </a:rPr>
              <a:t>Director of Adventist Health Ministries NZPUC</a:t>
            </a:r>
            <a:br>
              <a:rPr lang="en-AU" i="1" dirty="0">
                <a:solidFill>
                  <a:schemeClr val="bg1"/>
                </a:solidFill>
                <a:latin typeface="Times New Roman" panose="02020603050405020304" pitchFamily="18" charset="0"/>
                <a:cs typeface="Times New Roman" panose="02020603050405020304" pitchFamily="18" charset="0"/>
              </a:rPr>
            </a:br>
            <a:r>
              <a:rPr lang="en-AU" i="1" dirty="0">
                <a:solidFill>
                  <a:schemeClr val="bg1"/>
                </a:solidFill>
                <a:latin typeface="Times New Roman" panose="02020603050405020304" pitchFamily="18" charset="0"/>
                <a:cs typeface="Times New Roman" panose="02020603050405020304" pitchFamily="18" charset="0"/>
              </a:rPr>
              <a:t>&amp; Liaison for Women’s Ministries</a:t>
            </a:r>
          </a:p>
        </p:txBody>
      </p:sp>
    </p:spTree>
    <p:extLst>
      <p:ext uri="{BB962C8B-B14F-4D97-AF65-F5344CB8AC3E}">
        <p14:creationId xmlns:p14="http://schemas.microsoft.com/office/powerpoint/2010/main" val="425297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411A85-CFE8-1979-5E2A-F3CEC3169DEA}"/>
              </a:ext>
            </a:extLst>
          </p:cNvPr>
          <p:cNvSpPr txBox="1"/>
          <p:nvPr/>
        </p:nvSpPr>
        <p:spPr>
          <a:xfrm>
            <a:off x="1102495" y="704984"/>
            <a:ext cx="9987009" cy="707886"/>
          </a:xfrm>
          <a:prstGeom prst="rect">
            <a:avLst/>
          </a:prstGeom>
          <a:noFill/>
        </p:spPr>
        <p:txBody>
          <a:bodyPr wrap="square" rtlCol="0">
            <a:spAutoFit/>
          </a:bodyPr>
          <a:lstStyle/>
          <a:p>
            <a:pPr algn="ctr"/>
            <a:r>
              <a:rPr lang="en-AU" sz="4000" b="1" dirty="0">
                <a:solidFill>
                  <a:srgbClr val="2B6E1D"/>
                </a:solidFill>
                <a:latin typeface="Helvetica" pitchFamily="2" charset="0"/>
              </a:rPr>
              <a:t>The four walls of health &amp; wellbeing</a:t>
            </a:r>
          </a:p>
        </p:txBody>
      </p:sp>
    </p:spTree>
    <p:extLst>
      <p:ext uri="{BB962C8B-B14F-4D97-AF65-F5344CB8AC3E}">
        <p14:creationId xmlns:p14="http://schemas.microsoft.com/office/powerpoint/2010/main" val="13740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B6A8FA86-D958-7FC6-83B0-EE8F8AC91306}"/>
              </a:ext>
            </a:extLst>
          </p:cNvPr>
          <p:cNvSpPr txBox="1"/>
          <p:nvPr/>
        </p:nvSpPr>
        <p:spPr>
          <a:xfrm>
            <a:off x="1789216" y="1460841"/>
            <a:ext cx="4584689"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OUR FOCUS THIS WEEK:</a:t>
            </a:r>
            <a:endParaRPr sz="2800" dirty="0"/>
          </a:p>
        </p:txBody>
      </p:sp>
      <p:sp>
        <p:nvSpPr>
          <p:cNvPr id="4" name="TextBox 3">
            <a:extLst>
              <a:ext uri="{FF2B5EF4-FFF2-40B4-BE49-F238E27FC236}">
                <a16:creationId xmlns:a16="http://schemas.microsoft.com/office/drawing/2014/main" id="{C8A02179-E6E1-6406-82E2-2BEE3C6FCB06}"/>
              </a:ext>
            </a:extLst>
          </p:cNvPr>
          <p:cNvSpPr txBox="1"/>
          <p:nvPr/>
        </p:nvSpPr>
        <p:spPr>
          <a:xfrm>
            <a:off x="1789216" y="2139847"/>
            <a:ext cx="4028877" cy="3924151"/>
          </a:xfrm>
          <a:prstGeom prst="rect">
            <a:avLst/>
          </a:prstGeom>
          <a:noFill/>
        </p:spPr>
        <p:txBody>
          <a:bodyPr wrap="square">
            <a:spAutoFit/>
          </a:bodyPr>
          <a:lstStyle/>
          <a:p>
            <a:pPr marL="457200" indent="-457200">
              <a:spcAft>
                <a:spcPts val="600"/>
              </a:spcAft>
              <a:buFont typeface="Arial" panose="020B0604020202020204" pitchFamily="34" charset="0"/>
              <a:buChar char="•"/>
            </a:pPr>
            <a:r>
              <a:rPr lang="en-AU" sz="2800" dirty="0">
                <a:solidFill>
                  <a:schemeClr val="bg1"/>
                </a:solidFill>
                <a:latin typeface="Helvetica" pitchFamily="2" charset="0"/>
              </a:rPr>
              <a:t>Anxiety</a:t>
            </a:r>
          </a:p>
          <a:p>
            <a:pPr marL="457200" indent="-457200">
              <a:spcAft>
                <a:spcPts val="600"/>
              </a:spcAft>
              <a:buFont typeface="Arial" panose="020B0604020202020204" pitchFamily="34" charset="0"/>
              <a:buChar char="•"/>
            </a:pPr>
            <a:r>
              <a:rPr lang="en-AU" sz="2800" dirty="0">
                <a:solidFill>
                  <a:schemeClr val="bg1"/>
                </a:solidFill>
                <a:latin typeface="Helvetica" pitchFamily="2" charset="0"/>
              </a:rPr>
              <a:t>Depression</a:t>
            </a:r>
          </a:p>
          <a:p>
            <a:pPr marL="457200" indent="-457200">
              <a:spcAft>
                <a:spcPts val="600"/>
              </a:spcAft>
              <a:buFont typeface="Arial" panose="020B0604020202020204" pitchFamily="34" charset="0"/>
              <a:buChar char="•"/>
            </a:pPr>
            <a:r>
              <a:rPr lang="en-AU" sz="2800" dirty="0">
                <a:solidFill>
                  <a:schemeClr val="bg1"/>
                </a:solidFill>
                <a:latin typeface="Helvetica" pitchFamily="2" charset="0"/>
              </a:rPr>
              <a:t>Problematic Substance Use</a:t>
            </a:r>
          </a:p>
          <a:p>
            <a:pPr marL="457200" indent="-457200">
              <a:spcAft>
                <a:spcPts val="600"/>
              </a:spcAft>
              <a:buFont typeface="Arial" panose="020B0604020202020204" pitchFamily="34" charset="0"/>
              <a:buChar char="•"/>
            </a:pPr>
            <a:r>
              <a:rPr lang="en-AU" sz="2800" dirty="0">
                <a:solidFill>
                  <a:schemeClr val="bg1"/>
                </a:solidFill>
                <a:latin typeface="Helvetica" pitchFamily="2" charset="0"/>
              </a:rPr>
              <a:t>Psychosis</a:t>
            </a:r>
          </a:p>
          <a:p>
            <a:pPr marL="457200" indent="-457200">
              <a:spcAft>
                <a:spcPts val="600"/>
              </a:spcAft>
              <a:buFont typeface="Arial" panose="020B0604020202020204" pitchFamily="34" charset="0"/>
              <a:buChar char="•"/>
            </a:pPr>
            <a:r>
              <a:rPr lang="en-AU" sz="2800" dirty="0">
                <a:solidFill>
                  <a:schemeClr val="bg1"/>
                </a:solidFill>
                <a:latin typeface="Helvetica" pitchFamily="2" charset="0"/>
              </a:rPr>
              <a:t>Dealing with Anger (Domestic Violence)</a:t>
            </a:r>
          </a:p>
          <a:p>
            <a:pPr marL="457200" indent="-457200">
              <a:spcAft>
                <a:spcPts val="600"/>
              </a:spcAft>
              <a:buFont typeface="Arial" panose="020B0604020202020204" pitchFamily="34" charset="0"/>
              <a:buChar char="•"/>
            </a:pPr>
            <a:r>
              <a:rPr lang="en-AU" sz="2800" dirty="0">
                <a:solidFill>
                  <a:schemeClr val="bg1"/>
                </a:solidFill>
                <a:latin typeface="Helvetica" pitchFamily="2" charset="0"/>
              </a:rPr>
              <a:t>Coping with Grief</a:t>
            </a:r>
          </a:p>
        </p:txBody>
      </p:sp>
    </p:spTree>
    <p:extLst>
      <p:ext uri="{BB962C8B-B14F-4D97-AF65-F5344CB8AC3E}">
        <p14:creationId xmlns:p14="http://schemas.microsoft.com/office/powerpoint/2010/main" val="16701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871C6C-3319-2415-8A89-97292DCE9B23}"/>
              </a:ext>
            </a:extLst>
          </p:cNvPr>
          <p:cNvSpPr txBox="1"/>
          <p:nvPr/>
        </p:nvSpPr>
        <p:spPr>
          <a:xfrm>
            <a:off x="969293" y="1241047"/>
            <a:ext cx="5836534" cy="677108"/>
          </a:xfrm>
          <a:prstGeom prst="rect">
            <a:avLst/>
          </a:prstGeom>
          <a:noFill/>
        </p:spPr>
        <p:txBody>
          <a:bodyPr wrap="none" lIns="0" tIns="0" rIns="0" bIns="0">
            <a:spAutoFit/>
          </a:bodyPr>
          <a:lstStyle/>
          <a:p>
            <a:r>
              <a:rPr lang="en-AU" sz="4400" dirty="0">
                <a:solidFill>
                  <a:schemeClr val="bg1"/>
                </a:solidFill>
                <a:latin typeface="Helvetica" pitchFamily="2" charset="0"/>
                <a:ea typeface="Helvetica Neue" panose="02000503000000020004" pitchFamily="2" charset="0"/>
                <a:cs typeface="Helvetica Neue" panose="02000503000000020004" pitchFamily="2" charset="0"/>
              </a:rPr>
              <a:t>What is Mental Health?</a:t>
            </a:r>
          </a:p>
        </p:txBody>
      </p:sp>
      <p:sp>
        <p:nvSpPr>
          <p:cNvPr id="4" name="TextBox 3">
            <a:extLst>
              <a:ext uri="{FF2B5EF4-FFF2-40B4-BE49-F238E27FC236}">
                <a16:creationId xmlns:a16="http://schemas.microsoft.com/office/drawing/2014/main" id="{136D9979-EFF4-4BE2-3D19-EF73AB19E0AF}"/>
              </a:ext>
            </a:extLst>
          </p:cNvPr>
          <p:cNvSpPr txBox="1"/>
          <p:nvPr/>
        </p:nvSpPr>
        <p:spPr>
          <a:xfrm>
            <a:off x="969293" y="2169167"/>
            <a:ext cx="5306001" cy="3970318"/>
          </a:xfrm>
          <a:prstGeom prst="rect">
            <a:avLst/>
          </a:prstGeom>
          <a:noFill/>
        </p:spPr>
        <p:txBody>
          <a:bodyPr wrap="square">
            <a:spAutoFit/>
          </a:bodyPr>
          <a:lstStyle/>
          <a:p>
            <a:r>
              <a:rPr lang="en-AU" sz="2800" dirty="0">
                <a:solidFill>
                  <a:schemeClr val="bg1"/>
                </a:solidFill>
                <a:latin typeface="Helvetica" pitchFamily="2" charset="0"/>
              </a:rPr>
              <a:t>“…a state of mental well-being in which the individual realizes his or her own abilities, can cope with the normal stresses of life, can work productively and fruitfully, and is able to make a contribution to his or her community.” </a:t>
            </a:r>
          </a:p>
          <a:p>
            <a:pPr algn="r"/>
            <a:r>
              <a:rPr lang="en-AU" sz="2800" i="1" dirty="0">
                <a:solidFill>
                  <a:schemeClr val="bg1"/>
                </a:solidFill>
                <a:latin typeface="Helvetica" pitchFamily="2" charset="0"/>
              </a:rPr>
              <a:t>WHO</a:t>
            </a:r>
          </a:p>
        </p:txBody>
      </p:sp>
    </p:spTree>
    <p:extLst>
      <p:ext uri="{BB962C8B-B14F-4D97-AF65-F5344CB8AC3E}">
        <p14:creationId xmlns:p14="http://schemas.microsoft.com/office/powerpoint/2010/main" val="253505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70C67F-87B0-325C-2D0E-FDF7732D36C5}"/>
              </a:ext>
            </a:extLst>
          </p:cNvPr>
          <p:cNvSpPr txBox="1"/>
          <p:nvPr/>
        </p:nvSpPr>
        <p:spPr>
          <a:xfrm>
            <a:off x="987222" y="1671353"/>
            <a:ext cx="5836534" cy="677108"/>
          </a:xfrm>
          <a:prstGeom prst="rect">
            <a:avLst/>
          </a:prstGeom>
          <a:noFill/>
        </p:spPr>
        <p:txBody>
          <a:bodyPr wrap="none" lIns="0" tIns="0" rIns="0" bIns="0">
            <a:spAutoFit/>
          </a:bodyPr>
          <a:lstStyle/>
          <a:p>
            <a:r>
              <a:rPr lang="en-AU" sz="4400" dirty="0">
                <a:solidFill>
                  <a:schemeClr val="bg1"/>
                </a:solidFill>
                <a:latin typeface="Helvetica" pitchFamily="2" charset="0"/>
                <a:ea typeface="Helvetica Neue" panose="02000503000000020004" pitchFamily="2" charset="0"/>
                <a:cs typeface="Helvetica Neue" panose="02000503000000020004" pitchFamily="2" charset="0"/>
              </a:rPr>
              <a:t>What is Mental Health?</a:t>
            </a:r>
          </a:p>
        </p:txBody>
      </p:sp>
      <p:sp>
        <p:nvSpPr>
          <p:cNvPr id="3" name="TextBox 2">
            <a:extLst>
              <a:ext uri="{FF2B5EF4-FFF2-40B4-BE49-F238E27FC236}">
                <a16:creationId xmlns:a16="http://schemas.microsoft.com/office/drawing/2014/main" id="{0C48954A-32E8-C239-750F-26E31610E400}"/>
              </a:ext>
            </a:extLst>
          </p:cNvPr>
          <p:cNvSpPr txBox="1"/>
          <p:nvPr/>
        </p:nvSpPr>
        <p:spPr>
          <a:xfrm>
            <a:off x="987222" y="2599473"/>
            <a:ext cx="5126707" cy="2677656"/>
          </a:xfrm>
          <a:prstGeom prst="rect">
            <a:avLst/>
          </a:prstGeom>
          <a:noFill/>
        </p:spPr>
        <p:txBody>
          <a:bodyPr wrap="square">
            <a:spAutoFit/>
          </a:bodyPr>
          <a:lstStyle/>
          <a:p>
            <a:pPr marL="0" indent="0">
              <a:buNone/>
            </a:pPr>
            <a:r>
              <a:rPr lang="en-US" sz="2800" dirty="0">
                <a:solidFill>
                  <a:schemeClr val="bg1"/>
                </a:solidFill>
                <a:effectLst/>
                <a:latin typeface="Helvetica" pitchFamily="2" charset="0"/>
              </a:rPr>
              <a:t>“Mental health affects how we think, feel and act. It also affects our everyday life, such as work, relationships and study.”</a:t>
            </a:r>
          </a:p>
          <a:p>
            <a:pPr algn="r"/>
            <a:r>
              <a:rPr lang="en-AU" sz="2800" i="1" dirty="0">
                <a:solidFill>
                  <a:schemeClr val="bg1"/>
                </a:solidFill>
                <a:latin typeface="Helvetica" pitchFamily="2" charset="0"/>
              </a:rPr>
              <a:t>Beyond Blue, Australia</a:t>
            </a:r>
          </a:p>
        </p:txBody>
      </p:sp>
    </p:spTree>
    <p:extLst>
      <p:ext uri="{BB962C8B-B14F-4D97-AF65-F5344CB8AC3E}">
        <p14:creationId xmlns:p14="http://schemas.microsoft.com/office/powerpoint/2010/main" val="141794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57561C-E952-ECAA-8398-18C2E5E492A6}"/>
              </a:ext>
            </a:extLst>
          </p:cNvPr>
          <p:cNvSpPr txBox="1"/>
          <p:nvPr/>
        </p:nvSpPr>
        <p:spPr>
          <a:xfrm>
            <a:off x="987222" y="1348624"/>
            <a:ext cx="5836534" cy="677108"/>
          </a:xfrm>
          <a:prstGeom prst="rect">
            <a:avLst/>
          </a:prstGeom>
          <a:noFill/>
        </p:spPr>
        <p:txBody>
          <a:bodyPr wrap="none" lIns="0" tIns="0" rIns="0" bIns="0">
            <a:spAutoFit/>
          </a:bodyPr>
          <a:lstStyle/>
          <a:p>
            <a:r>
              <a:rPr lang="en-AU" sz="4400" dirty="0">
                <a:solidFill>
                  <a:schemeClr val="bg1"/>
                </a:solidFill>
                <a:latin typeface="Helvetica" pitchFamily="2" charset="0"/>
                <a:ea typeface="Helvetica Neue" panose="02000503000000020004" pitchFamily="2" charset="0"/>
                <a:cs typeface="Helvetica Neue" panose="02000503000000020004" pitchFamily="2" charset="0"/>
              </a:rPr>
              <a:t>What is Mental Health?</a:t>
            </a:r>
          </a:p>
        </p:txBody>
      </p:sp>
      <p:sp>
        <p:nvSpPr>
          <p:cNvPr id="3" name="TextBox 2">
            <a:extLst>
              <a:ext uri="{FF2B5EF4-FFF2-40B4-BE49-F238E27FC236}">
                <a16:creationId xmlns:a16="http://schemas.microsoft.com/office/drawing/2014/main" id="{5794B658-E338-681A-40AA-E5D068373363}"/>
              </a:ext>
            </a:extLst>
          </p:cNvPr>
          <p:cNvSpPr txBox="1"/>
          <p:nvPr/>
        </p:nvSpPr>
        <p:spPr>
          <a:xfrm>
            <a:off x="987222" y="2276744"/>
            <a:ext cx="5359790" cy="3108543"/>
          </a:xfrm>
          <a:prstGeom prst="rect">
            <a:avLst/>
          </a:prstGeom>
          <a:noFill/>
        </p:spPr>
        <p:txBody>
          <a:bodyPr wrap="square">
            <a:spAutoFit/>
          </a:bodyPr>
          <a:lstStyle/>
          <a:p>
            <a:pPr marL="0" indent="0">
              <a:buNone/>
            </a:pPr>
            <a:r>
              <a:rPr lang="en-US" sz="2800" dirty="0">
                <a:solidFill>
                  <a:schemeClr val="bg1"/>
                </a:solidFill>
                <a:effectLst/>
                <a:latin typeface="Helvetica" pitchFamily="2" charset="0"/>
              </a:rPr>
              <a:t>“Mental health is a positive sense of emotional and spiritual well-being that respects the importance of culture, equity, social justice, personal dignity and diversity.”</a:t>
            </a:r>
          </a:p>
          <a:p>
            <a:pPr marL="0" indent="0" algn="r">
              <a:buNone/>
            </a:pPr>
            <a:r>
              <a:rPr lang="en-US" sz="2800" i="1" dirty="0" err="1">
                <a:solidFill>
                  <a:schemeClr val="bg1"/>
                </a:solidFill>
                <a:effectLst/>
                <a:latin typeface="Helvetica" pitchFamily="2" charset="0"/>
              </a:rPr>
              <a:t>Te</a:t>
            </a:r>
            <a:r>
              <a:rPr lang="en-US" sz="2800" i="1" dirty="0">
                <a:solidFill>
                  <a:schemeClr val="bg1"/>
                </a:solidFill>
                <a:effectLst/>
                <a:latin typeface="Helvetica" pitchFamily="2" charset="0"/>
              </a:rPr>
              <a:t> Ara, New Zealand</a:t>
            </a:r>
          </a:p>
        </p:txBody>
      </p:sp>
    </p:spTree>
    <p:extLst>
      <p:ext uri="{BB962C8B-B14F-4D97-AF65-F5344CB8AC3E}">
        <p14:creationId xmlns:p14="http://schemas.microsoft.com/office/powerpoint/2010/main" val="1412758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D6696-F439-EB96-3171-3D02EF67CE03}"/>
              </a:ext>
            </a:extLst>
          </p:cNvPr>
          <p:cNvSpPr txBox="1">
            <a:spLocks/>
          </p:cNvSpPr>
          <p:nvPr/>
        </p:nvSpPr>
        <p:spPr>
          <a:xfrm>
            <a:off x="838200" y="616137"/>
            <a:ext cx="9489777" cy="705129"/>
          </a:xfrm>
          <a:prstGeom prst="rect">
            <a:avLst/>
          </a:prstGeom>
        </p:spPr>
        <p:txBody>
          <a:bodyPr wrap="none">
            <a:spAutoFit/>
          </a:bodyPr>
          <a:lst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a:lstStyle>
          <a:p>
            <a:r>
              <a:rPr lang="en-US" b="1" dirty="0">
                <a:solidFill>
                  <a:srgbClr val="2B6E1D"/>
                </a:solidFill>
                <a:latin typeface="Helvetica" pitchFamily="2" charset="0"/>
              </a:rPr>
              <a:t>Emotional and Spiritual Well-being</a:t>
            </a:r>
            <a:endParaRPr lang="en-NZ" b="1" dirty="0">
              <a:solidFill>
                <a:srgbClr val="2B6E1D"/>
              </a:solidFill>
              <a:latin typeface="Helvetica" pitchFamily="2" charset="0"/>
            </a:endParaRPr>
          </a:p>
        </p:txBody>
      </p:sp>
      <p:sp>
        <p:nvSpPr>
          <p:cNvPr id="3" name="Content Placeholder 2">
            <a:extLst>
              <a:ext uri="{FF2B5EF4-FFF2-40B4-BE49-F238E27FC236}">
                <a16:creationId xmlns:a16="http://schemas.microsoft.com/office/drawing/2014/main" id="{429CB68A-1188-751F-82D0-B37D0B780FE2}"/>
              </a:ext>
            </a:extLst>
          </p:cNvPr>
          <p:cNvSpPr txBox="1">
            <a:spLocks/>
          </p:cNvSpPr>
          <p:nvPr/>
        </p:nvSpPr>
        <p:spPr>
          <a:xfrm>
            <a:off x="838200" y="1650680"/>
            <a:ext cx="10515600" cy="177394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“When you are thriving emotionally you feel content, your outlook is positive, and you are able to work through stressful situations and emotionally challenging events.”</a:t>
            </a:r>
          </a:p>
          <a:p>
            <a:pPr marL="0" indent="0" algn="r">
              <a:buFont typeface="Arial" panose="020B0604020202020204" pitchFamily="34" charset="0"/>
              <a:buNone/>
            </a:pPr>
            <a:r>
              <a:rPr lang="en-US" sz="2400" i="1" dirty="0"/>
              <a:t>ELIA Wellness, Emotionally Thriving</a:t>
            </a:r>
          </a:p>
        </p:txBody>
      </p:sp>
      <p:sp>
        <p:nvSpPr>
          <p:cNvPr id="7" name="TextBox 6">
            <a:extLst>
              <a:ext uri="{FF2B5EF4-FFF2-40B4-BE49-F238E27FC236}">
                <a16:creationId xmlns:a16="http://schemas.microsoft.com/office/drawing/2014/main" id="{95FE9D44-565A-F44E-04E2-080545F76498}"/>
              </a:ext>
            </a:extLst>
          </p:cNvPr>
          <p:cNvSpPr txBox="1"/>
          <p:nvPr/>
        </p:nvSpPr>
        <p:spPr>
          <a:xfrm>
            <a:off x="838200" y="3754106"/>
            <a:ext cx="10515600" cy="2246769"/>
          </a:xfrm>
          <a:prstGeom prst="rect">
            <a:avLst/>
          </a:prstGeom>
          <a:noFill/>
        </p:spPr>
        <p:txBody>
          <a:bodyPr wrap="square">
            <a:spAutoFit/>
          </a:bodyPr>
          <a:lstStyle/>
          <a:p>
            <a:r>
              <a:rPr lang="en-AU" sz="2800" dirty="0">
                <a:latin typeface="Helvetica" pitchFamily="2" charset="0"/>
              </a:rPr>
              <a:t>“Being spiritually empowered is the cherry on the cake for living your best and abundantly full life. Your connection to something bigger than yourself will give your life purpose, meaning and hope.”</a:t>
            </a:r>
          </a:p>
          <a:p>
            <a:pPr algn="r"/>
            <a:r>
              <a:rPr lang="en-AU" sz="2400" i="1" dirty="0">
                <a:latin typeface="Helvetica" pitchFamily="2" charset="0"/>
              </a:rPr>
              <a:t>ELIA Wellness, Spiritually Empowered</a:t>
            </a:r>
          </a:p>
        </p:txBody>
      </p:sp>
    </p:spTree>
    <p:extLst>
      <p:ext uri="{BB962C8B-B14F-4D97-AF65-F5344CB8AC3E}">
        <p14:creationId xmlns:p14="http://schemas.microsoft.com/office/powerpoint/2010/main" val="3738545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TotalTime>
  <Words>3161</Words>
  <Application>Microsoft Macintosh PowerPoint</Application>
  <PresentationFormat>Widescreen</PresentationFormat>
  <Paragraphs>164</Paragraphs>
  <Slides>23</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Calibri</vt:lpstr>
      <vt:lpstr>Helvetica</vt:lpstr>
      <vt:lpstr>Helvetica Light</vt:lpstr>
      <vt:lpstr>Helvetica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215</cp:revision>
  <dcterms:created xsi:type="dcterms:W3CDTF">2024-02-08T02:41:48Z</dcterms:created>
  <dcterms:modified xsi:type="dcterms:W3CDTF">2024-02-27T23:09:52Z</dcterms:modified>
</cp:coreProperties>
</file>