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entation.xml" ContentType="application/vnd.openxmlformats-officedocument.presentationml.presentation.main+xml"/>
  <Override PartName="/ppt/notesSlides/notesSlide9.xml" ContentType="application/vnd.openxmlformats-officedocument.presentationml.notesSlide+xml"/>
  <Override PartName="/ppt/notesSlides/notesSlide2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9" r:id="rId2"/>
    <p:sldId id="283" r:id="rId3"/>
    <p:sldId id="257" r:id="rId4"/>
    <p:sldId id="285"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6" r:id="rId24"/>
    <p:sldId id="278" r:id="rId25"/>
    <p:sldId id="279" r:id="rId26"/>
    <p:sldId id="280" r:id="rId27"/>
    <p:sldId id="281" r:id="rId28"/>
    <p:sldId id="258" r:id="rId29"/>
    <p:sldId id="282" r:id="rId30"/>
    <p:sldId id="284" r:id="rId31"/>
    <p:sldId id="28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6E1D"/>
    <a:srgbClr val="E7DED4"/>
    <a:srgbClr val="27BD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31"/>
    <p:restoredTop sz="78435"/>
  </p:normalViewPr>
  <p:slideViewPr>
    <p:cSldViewPr snapToGrid="0">
      <p:cViewPr varScale="1">
        <p:scale>
          <a:sx n="80" d="100"/>
          <a:sy n="80" d="100"/>
        </p:scale>
        <p:origin x="216" y="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Helvetica"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Helvetica" pitchFamily="2" charset="0"/>
              </a:defRPr>
            </a:lvl1pPr>
          </a:lstStyle>
          <a:p>
            <a:fld id="{A846BE00-E0D4-0545-9FC8-888AF82EF8EA}" type="datetimeFigureOut">
              <a:rPr lang="en-AU" smtClean="0"/>
              <a:pPr/>
              <a:t>26/2/2024</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Helvetica"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Helvetica" pitchFamily="2" charset="0"/>
              </a:defRPr>
            </a:lvl1pPr>
          </a:lstStyle>
          <a:p>
            <a:fld id="{78DA0135-ACB4-7A44-AA8D-03C325FB4FE6}" type="slidenum">
              <a:rPr lang="en-AU" smtClean="0"/>
              <a:pPr/>
              <a:t>‹#›</a:t>
            </a:fld>
            <a:endParaRPr lang="en-AU" dirty="0"/>
          </a:p>
        </p:txBody>
      </p:sp>
    </p:spTree>
    <p:extLst>
      <p:ext uri="{BB962C8B-B14F-4D97-AF65-F5344CB8AC3E}">
        <p14:creationId xmlns:p14="http://schemas.microsoft.com/office/powerpoint/2010/main" val="3344573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Helvetica" pitchFamily="2" charset="0"/>
        <a:ea typeface="+mn-ea"/>
        <a:cs typeface="+mn-cs"/>
      </a:defRPr>
    </a:lvl1pPr>
    <a:lvl2pPr marL="457200" algn="l" defTabSz="914400" rtl="0" eaLnBrk="1" latinLnBrk="0" hangingPunct="1">
      <a:defRPr sz="1200" b="0" i="0" kern="1200">
        <a:solidFill>
          <a:schemeClr val="tx1"/>
        </a:solidFill>
        <a:latin typeface="Helvetica" pitchFamily="2" charset="0"/>
        <a:ea typeface="+mn-ea"/>
        <a:cs typeface="+mn-cs"/>
      </a:defRPr>
    </a:lvl2pPr>
    <a:lvl3pPr marL="914400" algn="l" defTabSz="914400" rtl="0" eaLnBrk="1" latinLnBrk="0" hangingPunct="1">
      <a:defRPr sz="1200" b="0" i="0" kern="1200">
        <a:solidFill>
          <a:schemeClr val="tx1"/>
        </a:solidFill>
        <a:latin typeface="Helvetica" pitchFamily="2" charset="0"/>
        <a:ea typeface="+mn-ea"/>
        <a:cs typeface="+mn-cs"/>
      </a:defRPr>
    </a:lvl3pPr>
    <a:lvl4pPr marL="1371600" algn="l" defTabSz="914400" rtl="0" eaLnBrk="1" latinLnBrk="0" hangingPunct="1">
      <a:defRPr sz="1200" b="0" i="0" kern="1200">
        <a:solidFill>
          <a:schemeClr val="tx1"/>
        </a:solidFill>
        <a:latin typeface="Helvetica" pitchFamily="2" charset="0"/>
        <a:ea typeface="+mn-ea"/>
        <a:cs typeface="+mn-cs"/>
      </a:defRPr>
    </a:lvl4pPr>
    <a:lvl5pPr marL="1828800" algn="l" defTabSz="914400" rtl="0" eaLnBrk="1" latinLnBrk="0" hangingPunct="1">
      <a:defRPr sz="1200" b="0" i="0" kern="1200">
        <a:solidFill>
          <a:schemeClr val="tx1"/>
        </a:solidFill>
        <a:latin typeface="Helvetica"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Health Week Header</a:t>
            </a: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a:t>
            </a:fld>
            <a:endParaRPr lang="en-AU"/>
          </a:p>
        </p:txBody>
      </p:sp>
    </p:spTree>
    <p:extLst>
      <p:ext uri="{BB962C8B-B14F-4D97-AF65-F5344CB8AC3E}">
        <p14:creationId xmlns:p14="http://schemas.microsoft.com/office/powerpoint/2010/main" val="325355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Depression may be associated with a number of physical, mental, emotional and spiritual conditions, and may be associated with changes in the hormones or chemicals found in the brain.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10</a:t>
            </a:fld>
            <a:endParaRPr lang="en-AU" dirty="0"/>
          </a:p>
        </p:txBody>
      </p:sp>
    </p:spTree>
    <p:extLst>
      <p:ext uri="{BB962C8B-B14F-4D97-AF65-F5344CB8AC3E}">
        <p14:creationId xmlns:p14="http://schemas.microsoft.com/office/powerpoint/2010/main" val="2854452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If we were to compare depression with a common disease such as a cold or even COVID, we will notice there are similarities and major differences.</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Both are found in all sectors of society</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Both are debilitating</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There is no quarantine period for depression </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Depression does not disappear in a few days</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Depression can linger</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Covid has no stigma, but there is often a stigma attached to depression.</a:t>
            </a:r>
            <a:endParaRPr lang="en-NZ" sz="1800" dirty="0">
              <a:solidFill>
                <a:srgbClr val="000000"/>
              </a:solidFill>
              <a:effectLst/>
              <a:latin typeface="Calibri" panose="020F0502020204030204" pitchFamily="34" charset="0"/>
              <a:ea typeface="Calibri" panose="020F0502020204030204" pitchFamily="34" charset="0"/>
            </a:endParaRPr>
          </a:p>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This, in itself, can aggravate the situation.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11</a:t>
            </a:fld>
            <a:endParaRPr lang="en-AU"/>
          </a:p>
        </p:txBody>
      </p:sp>
    </p:spTree>
    <p:extLst>
      <p:ext uri="{BB962C8B-B14F-4D97-AF65-F5344CB8AC3E}">
        <p14:creationId xmlns:p14="http://schemas.microsoft.com/office/powerpoint/2010/main" val="1592566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The Fog of Depression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I remember going through the fog of depression when the problems I faced as a pastor mounted up and seemed to be overwhelming.  I felt that I was the target of personal attacks.  The issues </a:t>
            </a:r>
            <a:r>
              <a:rPr lang="en-US" sz="1800" dirty="0" err="1">
                <a:solidFill>
                  <a:srgbClr val="000000"/>
                </a:solidFill>
                <a:effectLst/>
                <a:latin typeface="Noto Sans Disp" panose="020B0502040504020204" pitchFamily="34" charset="0"/>
                <a:ea typeface="Calibri" panose="020F0502020204030204" pitchFamily="34" charset="0"/>
              </a:rPr>
              <a:t>coloured</a:t>
            </a:r>
            <a:r>
              <a:rPr lang="en-US" sz="1800" dirty="0">
                <a:solidFill>
                  <a:srgbClr val="000000"/>
                </a:solidFill>
                <a:effectLst/>
                <a:latin typeface="Noto Sans Disp" panose="020B0502040504020204" pitchFamily="34" charset="0"/>
                <a:ea typeface="Calibri" panose="020F0502020204030204" pitchFamily="34" charset="0"/>
              </a:rPr>
              <a:t> every part of my life and I wondered if there was any way out.  These thoughts only made the fog thicker, and the depression deeper</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12</a:t>
            </a:fld>
            <a:endParaRPr lang="en-AU"/>
          </a:p>
        </p:txBody>
      </p:sp>
    </p:spTree>
    <p:extLst>
      <p:ext uri="{BB962C8B-B14F-4D97-AF65-F5344CB8AC3E}">
        <p14:creationId xmlns:p14="http://schemas.microsoft.com/office/powerpoint/2010/main" val="570319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I love how Dr Henry Cloud describes this downward spiral of depression with three “P’s”;  problems seem </a:t>
            </a: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Personal, Pervasive </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and </a:t>
            </a: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Permanent</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a:t>
            </a:r>
            <a:r>
              <a:rPr lang="en-US" sz="1800" baseline="300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2</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I found these words really helpful in my own journey.</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This analysis is just one tool that may help us by addressing how negative thinking may drag us down.</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13</a:t>
            </a:fld>
            <a:endParaRPr lang="en-AU"/>
          </a:p>
        </p:txBody>
      </p:sp>
    </p:spTree>
    <p:extLst>
      <p:ext uri="{BB962C8B-B14F-4D97-AF65-F5344CB8AC3E}">
        <p14:creationId xmlns:p14="http://schemas.microsoft.com/office/powerpoint/2010/main" val="3214031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When I take it </a:t>
            </a: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personally</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it’s easy to see the problem as “me”. Instinctively I might start thinking "By default, it must be my fault".   Instead of saying, “I'm bad”, I need to tell myself, “That's bad”.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Dr Cloud recommends that we separate those two thoughts; so instead of taking things personally, we should take them seriously but not see the problem as an attack on our identity.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14</a:t>
            </a:fld>
            <a:endParaRPr lang="en-AU"/>
          </a:p>
        </p:txBody>
      </p:sp>
    </p:spTree>
    <p:extLst>
      <p:ext uri="{BB962C8B-B14F-4D97-AF65-F5344CB8AC3E}">
        <p14:creationId xmlns:p14="http://schemas.microsoft.com/office/powerpoint/2010/main" val="2508571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When I take things personally, it’s easy to go to the next step and see the problem as </a:t>
            </a:r>
            <a:r>
              <a:rPr lang="en-US" sz="1800" b="1" dirty="0">
                <a:solidFill>
                  <a:srgbClr val="000000"/>
                </a:solidFill>
                <a:effectLst/>
                <a:latin typeface="Noto Sans Disp" panose="020B0502040504020204" pitchFamily="34" charset="0"/>
                <a:ea typeface="Calibri" panose="020F0502020204030204" pitchFamily="34" charset="0"/>
              </a:rPr>
              <a:t>pervasive</a:t>
            </a:r>
            <a:r>
              <a:rPr lang="en-US" sz="1800" dirty="0">
                <a:solidFill>
                  <a:srgbClr val="000000"/>
                </a:solidFill>
                <a:effectLst/>
                <a:latin typeface="Noto Sans Disp" panose="020B0502040504020204" pitchFamily="34" charset="0"/>
                <a:ea typeface="Calibri" panose="020F0502020204030204" pitchFamily="34" charset="0"/>
              </a:rPr>
              <a:t> - that is, everywhere. When I struggle in this area, I’m tempted to let negative thoughts fill my whole life. This problem is everywhere and by inference, I must be terrible at everything! This simply is not true.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15</a:t>
            </a:fld>
            <a:endParaRPr lang="en-AU"/>
          </a:p>
        </p:txBody>
      </p:sp>
    </p:spTree>
    <p:extLst>
      <p:ext uri="{BB962C8B-B14F-4D97-AF65-F5344CB8AC3E}">
        <p14:creationId xmlns:p14="http://schemas.microsoft.com/office/powerpoint/2010/main" val="3065329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A5451-5D0A-3272-5F2E-67C6F71E88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49458C-8E9A-0829-3596-C2C8D824F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9BEC2D-14AA-C423-B301-D35F6B50F1DC}"/>
              </a:ext>
            </a:extLst>
          </p:cNvPr>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If I see my problems as personal and pervasive, then it’s easy to believe it is </a:t>
            </a:r>
            <a:r>
              <a:rPr lang="en-US" sz="1800" b="1" dirty="0">
                <a:solidFill>
                  <a:srgbClr val="000000"/>
                </a:solidFill>
                <a:effectLst/>
                <a:latin typeface="Noto Sans Disp" panose="020B0502040504020204" pitchFamily="34" charset="0"/>
                <a:ea typeface="Calibri" panose="020F0502020204030204" pitchFamily="34" charset="0"/>
              </a:rPr>
              <a:t>permanent</a:t>
            </a:r>
            <a:r>
              <a:rPr lang="en-US" sz="1800" dirty="0">
                <a:solidFill>
                  <a:srgbClr val="000000"/>
                </a:solidFill>
                <a:effectLst/>
                <a:latin typeface="Noto Sans Disp" panose="020B0502040504020204" pitchFamily="34" charset="0"/>
                <a:ea typeface="Calibri" panose="020F0502020204030204" pitchFamily="34" charset="0"/>
              </a:rPr>
              <a:t> - there is no way out.  If my failure in this area is permanent then there is no hope for change.  This thinking can lead to and keep you in a state of depression. </a:t>
            </a:r>
            <a:endParaRPr lang="en-NZ" dirty="0"/>
          </a:p>
        </p:txBody>
      </p:sp>
      <p:sp>
        <p:nvSpPr>
          <p:cNvPr id="4" name="Slide Number Placeholder 3">
            <a:extLst>
              <a:ext uri="{FF2B5EF4-FFF2-40B4-BE49-F238E27FC236}">
                <a16:creationId xmlns:a16="http://schemas.microsoft.com/office/drawing/2014/main" id="{99FA63CC-DD62-B60A-70A6-2B1205432DDB}"/>
              </a:ext>
            </a:extLst>
          </p:cNvPr>
          <p:cNvSpPr>
            <a:spLocks noGrp="1"/>
          </p:cNvSpPr>
          <p:nvPr>
            <p:ph type="sldNum" sz="quarter" idx="5"/>
          </p:nvPr>
        </p:nvSpPr>
        <p:spPr/>
        <p:txBody>
          <a:bodyPr/>
          <a:lstStyle/>
          <a:p>
            <a:fld id="{78DA0135-ACB4-7A44-AA8D-03C325FB4FE6}" type="slidenum">
              <a:rPr lang="en-AU" smtClean="0"/>
              <a:t>16</a:t>
            </a:fld>
            <a:endParaRPr lang="en-AU"/>
          </a:p>
        </p:txBody>
      </p:sp>
    </p:spTree>
    <p:extLst>
      <p:ext uri="{BB962C8B-B14F-4D97-AF65-F5344CB8AC3E}">
        <p14:creationId xmlns:p14="http://schemas.microsoft.com/office/powerpoint/2010/main" val="2496112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What can you do?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Remind yourself that you can </a:t>
            </a:r>
            <a:r>
              <a:rPr lang="en-US" sz="1800" b="1" dirty="0">
                <a:solidFill>
                  <a:srgbClr val="000000"/>
                </a:solidFill>
                <a:effectLst/>
                <a:latin typeface="Noto Sans Disp" panose="020B0502040504020204" pitchFamily="34" charset="0"/>
                <a:ea typeface="Calibri" panose="020F0502020204030204" pitchFamily="34" charset="0"/>
              </a:rPr>
              <a:t>take things seriously without taking them personally</a:t>
            </a:r>
            <a:r>
              <a:rPr lang="en-US" sz="1800" dirty="0">
                <a:solidFill>
                  <a:srgbClr val="000000"/>
                </a:solidFill>
                <a:effectLst/>
                <a:latin typeface="Noto Sans Disp" panose="020B0502040504020204" pitchFamily="34" charset="0"/>
                <a:ea typeface="Calibri" panose="020F0502020204030204" pitchFamily="34" charset="0"/>
              </a:rPr>
              <a:t>.  </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15000"/>
              </a:lnSpc>
              <a:spcAft>
                <a:spcPts val="800"/>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Remember, </a:t>
            </a:r>
            <a:r>
              <a:rPr lang="en-US" sz="1800" b="1" dirty="0">
                <a:solidFill>
                  <a:srgbClr val="000000"/>
                </a:solidFill>
                <a:effectLst/>
                <a:latin typeface="Noto Sans Disp" panose="020B0502040504020204" pitchFamily="34" charset="0"/>
                <a:ea typeface="Calibri" panose="020F0502020204030204" pitchFamily="34" charset="0"/>
              </a:rPr>
              <a:t>your problems are not pervasive </a:t>
            </a:r>
            <a:r>
              <a:rPr lang="en-US" sz="1800" dirty="0">
                <a:solidFill>
                  <a:srgbClr val="000000"/>
                </a:solidFill>
                <a:effectLst/>
                <a:latin typeface="Noto Sans Disp" panose="020B0502040504020204" pitchFamily="34" charset="0"/>
                <a:ea typeface="Calibri" panose="020F0502020204030204" pitchFamily="34" charset="0"/>
              </a:rPr>
              <a:t> - identify areas of your life which are not problematic.</a:t>
            </a:r>
            <a:endParaRPr lang="en-NZ" sz="1800" dirty="0">
              <a:solidFill>
                <a:srgbClr val="000000"/>
              </a:solidFill>
              <a:effectLst/>
              <a:latin typeface="Calibri" panose="020F0502020204030204" pitchFamily="34" charset="0"/>
              <a:ea typeface="Calibri" panose="020F0502020204030204" pitchFamily="34" charset="0"/>
            </a:endParaRPr>
          </a:p>
          <a:p>
            <a:r>
              <a:rPr lang="en-NZ" sz="1800" dirty="0">
                <a:effectLst/>
                <a:latin typeface="Noto Sans Disp" panose="020B0502040504020204" pitchFamily="34" charset="0"/>
                <a:ea typeface="Calibri" panose="020F0502020204030204" pitchFamily="34" charset="0"/>
              </a:rPr>
              <a:t>Don’t see your problems as permanent.  </a:t>
            </a:r>
            <a:r>
              <a:rPr lang="en-NZ" sz="1800" b="1" dirty="0">
                <a:effectLst/>
                <a:latin typeface="Noto Sans Disp" panose="020B0502040504020204" pitchFamily="34" charset="0"/>
                <a:ea typeface="Calibri" panose="020F0502020204030204" pitchFamily="34" charset="0"/>
              </a:rPr>
              <a:t>Change is possible.</a:t>
            </a:r>
            <a:r>
              <a:rPr lang="en-NZ" dirty="0">
                <a:effectLst/>
              </a:rPr>
              <a:t> </a:t>
            </a:r>
            <a:endParaRPr lang="en-NZ" sz="1200" kern="1200" dirty="0">
              <a:solidFill>
                <a:schemeClr val="tx1"/>
              </a:solidFill>
              <a:effectLst/>
              <a:ea typeface="+mn-ea"/>
              <a:cs typeface="+mn-cs"/>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17</a:t>
            </a:fld>
            <a:endParaRPr lang="en-AU"/>
          </a:p>
        </p:txBody>
      </p:sp>
    </p:spTree>
    <p:extLst>
      <p:ext uri="{BB962C8B-B14F-4D97-AF65-F5344CB8AC3E}">
        <p14:creationId xmlns:p14="http://schemas.microsoft.com/office/powerpoint/2010/main" val="180103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ED447-D9A6-1850-D18E-7B43514E2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282EB-54AA-F5AD-AFB2-FFC856165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889D0-3A6D-9ADE-3DE7-0CAFB2CFA1D6}"/>
              </a:ext>
            </a:extLst>
          </p:cNvPr>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While there will always be things we cannot control, as we look at these three ‘P’s’ we </a:t>
            </a:r>
            <a:r>
              <a:rPr lang="en-US" sz="1800" dirty="0" err="1">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realise</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there are ways out of the fog. One thing we can control is our choice to </a:t>
            </a: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pray a prayer of acknowledgment.</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In the Psalms, that is the first thing David does. In prayer, he acknowledges his situation and seeks help. Psalm 31:9-10  </a:t>
            </a:r>
            <a:r>
              <a:rPr lang="en-US" sz="1800" i="1" dirty="0">
                <a:solidFill>
                  <a:srgbClr val="000000"/>
                </a:solidFill>
                <a:effectLst/>
                <a:latin typeface="Noto Sans Disp" panose="020B0502040504020204" pitchFamily="34" charset="0"/>
                <a:ea typeface="Calibri" panose="020F0502020204030204" pitchFamily="34" charset="0"/>
              </a:rPr>
              <a:t>“Be merciful to me, O LORD, for I am in distress; my eyes grow weak with sorrow, my soul and my body with grief.  My life is consumed by anguish and my years by groaning; my strength fails because of my affliction, and my bones grow weak.”</a:t>
            </a:r>
            <a:r>
              <a:rPr lang="en-US" sz="1800" dirty="0">
                <a:solidFill>
                  <a:srgbClr val="000000"/>
                </a:solidFill>
                <a:effectLst/>
                <a:latin typeface="Noto Sans Disp" panose="020B0502040504020204" pitchFamily="34" charset="0"/>
                <a:ea typeface="Calibri" panose="020F0502020204030204" pitchFamily="34" charset="0"/>
              </a:rPr>
              <a:t> </a:t>
            </a:r>
            <a:endParaRPr lang="en-NZ" sz="1200" kern="1200" dirty="0">
              <a:solidFill>
                <a:schemeClr val="tx1"/>
              </a:solidFill>
              <a:effectLst/>
              <a:ea typeface="+mn-ea"/>
              <a:cs typeface="+mn-cs"/>
            </a:endParaRPr>
          </a:p>
        </p:txBody>
      </p:sp>
      <p:sp>
        <p:nvSpPr>
          <p:cNvPr id="4" name="Slide Number Placeholder 3">
            <a:extLst>
              <a:ext uri="{FF2B5EF4-FFF2-40B4-BE49-F238E27FC236}">
                <a16:creationId xmlns:a16="http://schemas.microsoft.com/office/drawing/2014/main" id="{26ECD19B-A5B1-0FD4-2CEF-E0FC665B2DA0}"/>
              </a:ext>
            </a:extLst>
          </p:cNvPr>
          <p:cNvSpPr>
            <a:spLocks noGrp="1"/>
          </p:cNvSpPr>
          <p:nvPr>
            <p:ph type="sldNum" sz="quarter" idx="5"/>
          </p:nvPr>
        </p:nvSpPr>
        <p:spPr/>
        <p:txBody>
          <a:bodyPr/>
          <a:lstStyle/>
          <a:p>
            <a:fld id="{78DA0135-ACB4-7A44-AA8D-03C325FB4FE6}" type="slidenum">
              <a:rPr lang="en-AU" smtClean="0"/>
              <a:t>18</a:t>
            </a:fld>
            <a:endParaRPr lang="en-AU"/>
          </a:p>
        </p:txBody>
      </p:sp>
    </p:spTree>
    <p:extLst>
      <p:ext uri="{BB962C8B-B14F-4D97-AF65-F5344CB8AC3E}">
        <p14:creationId xmlns:p14="http://schemas.microsoft.com/office/powerpoint/2010/main" val="978329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21222-93D9-BC0C-CEAD-FF20D2FF4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F06EDB-266D-E164-7ED5-3F5D2D43EB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885367-8086-B5EA-596D-8665321D8028}"/>
              </a:ext>
            </a:extLst>
          </p:cNvPr>
          <p:cNvSpPr>
            <a:spLocks noGrp="1"/>
          </p:cNvSpPr>
          <p:nvPr>
            <p:ph type="body" idx="1"/>
          </p:nvPr>
        </p:nvSpPr>
        <p:spPr/>
        <p:txBody>
          <a:bodyPr/>
          <a:lstStyle/>
          <a:p>
            <a:pPr fontAlgn="ctr"/>
            <a:r>
              <a:rPr lang="en-US" sz="1800" dirty="0">
                <a:solidFill>
                  <a:srgbClr val="000000"/>
                </a:solidFill>
                <a:effectLst/>
                <a:latin typeface="Noto Sans Disp" panose="020B0502040504020204" pitchFamily="34" charset="0"/>
                <a:ea typeface="Calibri" panose="020F0502020204030204" pitchFamily="34" charset="0"/>
              </a:rPr>
              <a:t>Secondly David </a:t>
            </a:r>
            <a:r>
              <a:rPr lang="en-US" sz="1800" b="1" dirty="0">
                <a:solidFill>
                  <a:srgbClr val="000000"/>
                </a:solidFill>
                <a:effectLst/>
                <a:latin typeface="Noto Sans Disp" panose="020B0502040504020204" pitchFamily="34" charset="0"/>
                <a:ea typeface="Calibri" panose="020F0502020204030204" pitchFamily="34" charset="0"/>
              </a:rPr>
              <a:t>waits patiently</a:t>
            </a:r>
            <a:r>
              <a:rPr lang="en-US" sz="1800" dirty="0">
                <a:solidFill>
                  <a:srgbClr val="000000"/>
                </a:solidFill>
                <a:effectLst/>
                <a:latin typeface="Noto Sans Disp" panose="020B0502040504020204" pitchFamily="34" charset="0"/>
                <a:ea typeface="Calibri" panose="020F0502020204030204" pitchFamily="34" charset="0"/>
              </a:rPr>
              <a:t> for the Lord. Psalm 40:1-3.  </a:t>
            </a:r>
            <a:r>
              <a:rPr lang="en-US" sz="1800" i="1" dirty="0">
                <a:solidFill>
                  <a:srgbClr val="000000"/>
                </a:solidFill>
                <a:effectLst/>
                <a:latin typeface="Noto Sans Disp" panose="020B0502040504020204" pitchFamily="34" charset="0"/>
                <a:ea typeface="Calibri" panose="020F0502020204030204" pitchFamily="34" charset="0"/>
              </a:rPr>
              <a:t>“I waited patiently for the LORD; he turned to me and heard my cry”.</a:t>
            </a:r>
            <a:r>
              <a:rPr lang="en-US" sz="1800" dirty="0">
                <a:solidFill>
                  <a:srgbClr val="000000"/>
                </a:solidFill>
                <a:effectLst/>
                <a:latin typeface="Noto Sans Disp" panose="020B0502040504020204" pitchFamily="34" charset="0"/>
                <a:ea typeface="Calibri" panose="020F0502020204030204" pitchFamily="34" charset="0"/>
              </a:rPr>
              <a:t>  When we are down in the valley of depression and the fog has set in, it is hard to be patient. </a:t>
            </a:r>
            <a:endParaRPr lang="en-NZ" sz="1200" kern="1200" dirty="0">
              <a:solidFill>
                <a:schemeClr val="tx1"/>
              </a:solidFill>
              <a:effectLst/>
              <a:ea typeface="+mn-ea"/>
              <a:cs typeface="+mn-cs"/>
            </a:endParaRPr>
          </a:p>
        </p:txBody>
      </p:sp>
      <p:sp>
        <p:nvSpPr>
          <p:cNvPr id="4" name="Slide Number Placeholder 3">
            <a:extLst>
              <a:ext uri="{FF2B5EF4-FFF2-40B4-BE49-F238E27FC236}">
                <a16:creationId xmlns:a16="http://schemas.microsoft.com/office/drawing/2014/main" id="{F65F647F-096D-9DCC-BF76-1DE2E24764A1}"/>
              </a:ext>
            </a:extLst>
          </p:cNvPr>
          <p:cNvSpPr>
            <a:spLocks noGrp="1"/>
          </p:cNvSpPr>
          <p:nvPr>
            <p:ph type="sldNum" sz="quarter" idx="5"/>
          </p:nvPr>
        </p:nvSpPr>
        <p:spPr/>
        <p:txBody>
          <a:bodyPr/>
          <a:lstStyle/>
          <a:p>
            <a:fld id="{78DA0135-ACB4-7A44-AA8D-03C325FB4FE6}" type="slidenum">
              <a:rPr lang="en-AU" smtClean="0"/>
              <a:t>19</a:t>
            </a:fld>
            <a:endParaRPr lang="en-AU"/>
          </a:p>
        </p:txBody>
      </p:sp>
    </p:spTree>
    <p:extLst>
      <p:ext uri="{BB962C8B-B14F-4D97-AF65-F5344CB8AC3E}">
        <p14:creationId xmlns:p14="http://schemas.microsoft.com/office/powerpoint/2010/main" val="135992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solidFill>
                  <a:srgbClr val="000000"/>
                </a:solidFill>
                <a:effectLst/>
                <a:latin typeface="Noto Sans Disp" panose="020B0502040504020204" pitchFamily="34" charset="0"/>
                <a:ea typeface="Calibri" panose="020F0502020204030204" pitchFamily="34" charset="0"/>
              </a:rPr>
              <a:t>Disclaimer:</a:t>
            </a:r>
            <a:r>
              <a:rPr lang="en-GB" sz="1800" dirty="0">
                <a:solidFill>
                  <a:srgbClr val="000000"/>
                </a:solidFill>
                <a:effectLst/>
                <a:latin typeface="Noto Sans Disp" panose="020B0502040504020204" pitchFamily="34" charset="0"/>
                <a:ea typeface="Calibri" panose="020F0502020204030204" pitchFamily="34" charset="0"/>
              </a:rPr>
              <a:t> 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a:t>
            </a:fld>
            <a:endParaRPr lang="en-AU" dirty="0"/>
          </a:p>
        </p:txBody>
      </p:sp>
    </p:spTree>
    <p:extLst>
      <p:ext uri="{BB962C8B-B14F-4D97-AF65-F5344CB8AC3E}">
        <p14:creationId xmlns:p14="http://schemas.microsoft.com/office/powerpoint/2010/main" val="4075020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David had been there. Psalm 23:4 says: </a:t>
            </a:r>
            <a:r>
              <a:rPr lang="en-US" sz="1800" i="1" dirty="0">
                <a:solidFill>
                  <a:srgbClr val="000000"/>
                </a:solidFill>
                <a:effectLst/>
                <a:latin typeface="Noto Sans Disp" panose="020B0502040504020204" pitchFamily="34" charset="0"/>
                <a:ea typeface="Calibri" panose="020F0502020204030204" pitchFamily="34" charset="0"/>
              </a:rPr>
              <a:t>“Even though I walk through the valley of the shadow of death, I will fear no evil, for you are with me; …</a:t>
            </a:r>
            <a:r>
              <a:rPr lang="en-US" sz="1800" dirty="0">
                <a:solidFill>
                  <a:srgbClr val="000000"/>
                </a:solidFill>
                <a:effectLst/>
                <a:latin typeface="Noto Sans Disp" panose="020B0502040504020204" pitchFamily="34" charset="0"/>
                <a:ea typeface="Calibri" panose="020F0502020204030204" pitchFamily="34" charset="0"/>
              </a:rPr>
              <a:t>”  That takes patience.</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20</a:t>
            </a:fld>
            <a:endParaRPr lang="en-AU"/>
          </a:p>
        </p:txBody>
      </p:sp>
    </p:spTree>
    <p:extLst>
      <p:ext uri="{BB962C8B-B14F-4D97-AF65-F5344CB8AC3E}">
        <p14:creationId xmlns:p14="http://schemas.microsoft.com/office/powerpoint/2010/main" val="48482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When we go through that valley it’s as if the joy of life has been smothered by fog.  Kay Warren offers a great perspective in her book </a:t>
            </a: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Choose Joy: Because Happiness Is Not Enough</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She says: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1" dirty="0">
                <a:solidFill>
                  <a:srgbClr val="000000"/>
                </a:solidFill>
                <a:effectLst/>
                <a:latin typeface="Noto Sans Disp" panose="020B0502040504020204" pitchFamily="34" charset="0"/>
                <a:ea typeface="Calibri" panose="020F0502020204030204" pitchFamily="34" charset="0"/>
              </a:rPr>
              <a:t>"I used to think that life came in waves: There was a wave of good and pleasant circumstances followed by a wave of bad and unpleasant circumstances, with a lot of ebb and flow in between. Or life was a series of hills and valleys; sometimes we’re up, then we’re down. But I’ve come to realize that life is much more like a set of parallel train tracks, with joy and sorrow running inseparably throughout our days.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21</a:t>
            </a:fld>
            <a:endParaRPr lang="en-AU"/>
          </a:p>
        </p:txBody>
      </p:sp>
    </p:spTree>
    <p:extLst>
      <p:ext uri="{BB962C8B-B14F-4D97-AF65-F5344CB8AC3E}">
        <p14:creationId xmlns:p14="http://schemas.microsoft.com/office/powerpoint/2010/main" val="3883079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330BC-42BA-A8F4-3DBC-0B9FE5A9C4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3187A1-F152-375D-4B91-BD12B7C372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875F8B-084A-2BDB-9349-DC1634E24A46}"/>
              </a:ext>
            </a:extLst>
          </p:cNvPr>
          <p:cNvSpPr>
            <a:spLocks noGrp="1"/>
          </p:cNvSpPr>
          <p:nvPr>
            <p:ph type="body" idx="1"/>
          </p:nvPr>
        </p:nvSpPr>
        <p:spPr/>
        <p:txBody>
          <a:bodyPr/>
          <a:lstStyle/>
          <a:p>
            <a:r>
              <a:rPr lang="en-US" sz="1800" i="1" dirty="0">
                <a:solidFill>
                  <a:srgbClr val="000000"/>
                </a:solidFill>
                <a:effectLst/>
                <a:latin typeface="Noto Sans Disp" panose="020B0502040504020204" pitchFamily="34" charset="0"/>
                <a:ea typeface="Calibri" panose="020F0502020204030204" pitchFamily="34" charset="0"/>
              </a:rPr>
              <a:t>Every day of your life good things happen. Beauty, pleasure, fulfilment, and perhaps even excitement occur. That’s the track of joy. But every day of your life also holds disappointment, challenges, struggles and perhaps even losses for you or those you love. That’s the track of sorrow.3</a:t>
            </a:r>
            <a:r>
              <a:rPr lang="en-NZ" dirty="0">
                <a:effectLst/>
              </a:rPr>
              <a:t> </a:t>
            </a:r>
            <a:endParaRPr lang="en-AU" dirty="0"/>
          </a:p>
        </p:txBody>
      </p:sp>
      <p:sp>
        <p:nvSpPr>
          <p:cNvPr id="4" name="Slide Number Placeholder 3">
            <a:extLst>
              <a:ext uri="{FF2B5EF4-FFF2-40B4-BE49-F238E27FC236}">
                <a16:creationId xmlns:a16="http://schemas.microsoft.com/office/drawing/2014/main" id="{2E965AC4-F282-D58F-03EE-1E6DAE97A44F}"/>
              </a:ext>
            </a:extLst>
          </p:cNvPr>
          <p:cNvSpPr>
            <a:spLocks noGrp="1"/>
          </p:cNvSpPr>
          <p:nvPr>
            <p:ph type="sldNum" sz="quarter" idx="5"/>
          </p:nvPr>
        </p:nvSpPr>
        <p:spPr/>
        <p:txBody>
          <a:bodyPr/>
          <a:lstStyle/>
          <a:p>
            <a:fld id="{78DA0135-ACB4-7A44-AA8D-03C325FB4FE6}" type="slidenum">
              <a:rPr lang="en-AU" smtClean="0"/>
              <a:t>22</a:t>
            </a:fld>
            <a:endParaRPr lang="en-AU"/>
          </a:p>
        </p:txBody>
      </p:sp>
    </p:spTree>
    <p:extLst>
      <p:ext uri="{BB962C8B-B14F-4D97-AF65-F5344CB8AC3E}">
        <p14:creationId xmlns:p14="http://schemas.microsoft.com/office/powerpoint/2010/main" val="1116029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highlight>
                  <a:srgbClr val="FFFF00"/>
                </a:highlight>
                <a:latin typeface="Noto Sans Disp" panose="020B0502040504020204" pitchFamily="34" charset="0"/>
                <a:ea typeface="Calibri" panose="020F0502020204030204" pitchFamily="34" charset="0"/>
              </a:rPr>
              <a:t>The process of changing our negative thoughts to positive thoughts can be greatly enhanced when we find ways to practice gratitude. Praising God is an uplifting way to show we are thankful for what he has done in our lives.</a:t>
            </a:r>
            <a:r>
              <a:rPr lang="en-NZ" sz="2800" dirty="0">
                <a:effectLst/>
              </a:rPr>
              <a:t> </a:t>
            </a:r>
            <a:endParaRPr lang="en-AU" sz="1800"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23</a:t>
            </a:fld>
            <a:endParaRPr lang="en-AU" dirty="0"/>
          </a:p>
        </p:txBody>
      </p:sp>
    </p:spTree>
    <p:extLst>
      <p:ext uri="{BB962C8B-B14F-4D97-AF65-F5344CB8AC3E}">
        <p14:creationId xmlns:p14="http://schemas.microsoft.com/office/powerpoint/2010/main" val="24617303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03AB9-E84A-6385-8D12-1A846DBAF7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2C743A-1703-290D-EAD1-5A8D38A6F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C5CF72-47DB-860A-920A-F0F4CA808AF7}"/>
              </a:ext>
            </a:extLst>
          </p:cNvPr>
          <p:cNvSpPr>
            <a:spLocks noGrp="1"/>
          </p:cNvSpPr>
          <p:nvPr>
            <p:ph type="body" idx="1"/>
          </p:nvPr>
        </p:nvSpPr>
        <p:spPr/>
        <p:txBody>
          <a:bodyPr/>
          <a:lstStyle/>
          <a:p>
            <a:r>
              <a:rPr lang="en-US" sz="1800" dirty="0">
                <a:solidFill>
                  <a:srgbClr val="000000"/>
                </a:solidFill>
                <a:effectLst/>
                <a:highlight>
                  <a:srgbClr val="FFFF00"/>
                </a:highlight>
                <a:latin typeface="Noto Sans Disp" panose="020B0502040504020204" pitchFamily="34" charset="0"/>
                <a:ea typeface="Calibri" panose="020F0502020204030204" pitchFamily="34" charset="0"/>
              </a:rPr>
              <a:t>David understood those two tracks, and in the midst of troubles, he </a:t>
            </a:r>
            <a:r>
              <a:rPr lang="en-US" sz="1800" b="1" dirty="0">
                <a:solidFill>
                  <a:srgbClr val="000000"/>
                </a:solidFill>
                <a:effectLst/>
                <a:highlight>
                  <a:srgbClr val="FFFF00"/>
                </a:highlight>
                <a:latin typeface="Noto Sans Disp" panose="020B0502040504020204" pitchFamily="34" charset="0"/>
                <a:ea typeface="Calibri" panose="020F0502020204030204" pitchFamily="34" charset="0"/>
              </a:rPr>
              <a:t>praises</a:t>
            </a:r>
            <a:r>
              <a:rPr lang="en-US" sz="1800" dirty="0">
                <a:solidFill>
                  <a:srgbClr val="000000"/>
                </a:solidFill>
                <a:effectLst/>
                <a:highlight>
                  <a:srgbClr val="FFFF00"/>
                </a:highlight>
                <a:latin typeface="Noto Sans Disp" panose="020B0502040504020204" pitchFamily="34" charset="0"/>
                <a:ea typeface="Calibri" panose="020F0502020204030204" pitchFamily="34" charset="0"/>
              </a:rPr>
              <a:t> God. “</a:t>
            </a:r>
            <a:r>
              <a:rPr lang="en-US" sz="1800" i="1" dirty="0">
                <a:solidFill>
                  <a:srgbClr val="000000"/>
                </a:solidFill>
                <a:effectLst/>
                <a:highlight>
                  <a:srgbClr val="FFFF00"/>
                </a:highlight>
                <a:latin typeface="Noto Sans Disp" panose="020B0502040504020204" pitchFamily="34" charset="0"/>
                <a:ea typeface="Calibri" panose="020F0502020204030204" pitchFamily="34" charset="0"/>
              </a:rPr>
              <a:t>But I trust in your unfailing love; my heart rejoices in your salvation. I will sing to the LORD, for he has been good to me.”</a:t>
            </a:r>
            <a:r>
              <a:rPr lang="en-US" sz="1800" dirty="0">
                <a:solidFill>
                  <a:srgbClr val="000000"/>
                </a:solidFill>
                <a:effectLst/>
                <a:highlight>
                  <a:srgbClr val="FFFF00"/>
                </a:highlight>
                <a:latin typeface="Noto Sans Disp" panose="020B0502040504020204" pitchFamily="34" charset="0"/>
                <a:ea typeface="Calibri" panose="020F0502020204030204" pitchFamily="34" charset="0"/>
              </a:rPr>
              <a:t>  Psalm 13:5-6</a:t>
            </a:r>
            <a:r>
              <a:rPr lang="en-NZ" dirty="0">
                <a:effectLst/>
              </a:rPr>
              <a:t> </a:t>
            </a:r>
            <a:endParaRPr lang="en-AU" dirty="0"/>
          </a:p>
        </p:txBody>
      </p:sp>
      <p:sp>
        <p:nvSpPr>
          <p:cNvPr id="4" name="Slide Number Placeholder 3">
            <a:extLst>
              <a:ext uri="{FF2B5EF4-FFF2-40B4-BE49-F238E27FC236}">
                <a16:creationId xmlns:a16="http://schemas.microsoft.com/office/drawing/2014/main" id="{8D2A4F68-2274-33D9-C6AF-F50F58027562}"/>
              </a:ext>
            </a:extLst>
          </p:cNvPr>
          <p:cNvSpPr>
            <a:spLocks noGrp="1"/>
          </p:cNvSpPr>
          <p:nvPr>
            <p:ph type="sldNum" sz="quarter" idx="5"/>
          </p:nvPr>
        </p:nvSpPr>
        <p:spPr/>
        <p:txBody>
          <a:bodyPr/>
          <a:lstStyle/>
          <a:p>
            <a:fld id="{78DA0135-ACB4-7A44-AA8D-03C325FB4FE6}" type="slidenum">
              <a:rPr lang="en-AU" smtClean="0"/>
              <a:t>24</a:t>
            </a:fld>
            <a:endParaRPr lang="en-AU"/>
          </a:p>
        </p:txBody>
      </p:sp>
    </p:spTree>
    <p:extLst>
      <p:ext uri="{BB962C8B-B14F-4D97-AF65-F5344CB8AC3E}">
        <p14:creationId xmlns:p14="http://schemas.microsoft.com/office/powerpoint/2010/main" val="1034492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highlight>
                  <a:srgbClr val="FFFF00"/>
                </a:highlight>
                <a:latin typeface="Noto Sans Disp" panose="020B0502040504020204" pitchFamily="34" charset="0"/>
                <a:ea typeface="Calibri" panose="020F0502020204030204" pitchFamily="34" charset="0"/>
              </a:rPr>
              <a:t>Understanding that there are parallel tracks of sorrow and joy has been a great help to me. Finding opportunities every day to praise God, helps me roll back the fog and give peace.</a:t>
            </a:r>
            <a:r>
              <a:rPr lang="en-NZ" sz="2800"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25</a:t>
            </a:fld>
            <a:endParaRPr lang="en-AU" dirty="0"/>
          </a:p>
        </p:txBody>
      </p:sp>
    </p:spTree>
    <p:extLst>
      <p:ext uri="{BB962C8B-B14F-4D97-AF65-F5344CB8AC3E}">
        <p14:creationId xmlns:p14="http://schemas.microsoft.com/office/powerpoint/2010/main" val="41393428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2CC90-6D10-1364-E5CF-EE6D860B25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AFE94F-6C29-49CF-EBAA-776E9697E4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F1865-D578-A0C7-A858-30BFC203C328}"/>
              </a:ext>
            </a:extLst>
          </p:cNvPr>
          <p:cNvSpPr>
            <a:spLocks noGrp="1"/>
          </p:cNvSpPr>
          <p:nvPr>
            <p:ph type="body" idx="1"/>
          </p:nvPr>
        </p:nvSpPr>
        <p:spPr/>
        <p:txBody>
          <a:bodyPr/>
          <a:lstStyle/>
          <a:p>
            <a:r>
              <a:rPr lang="en-US" sz="1800" b="1" dirty="0">
                <a:solidFill>
                  <a:srgbClr val="000000"/>
                </a:solidFill>
                <a:effectLst/>
                <a:latin typeface="Noto Sans Disp" panose="020B0502040504020204" pitchFamily="34" charset="0"/>
                <a:ea typeface="Calibri" panose="020F0502020204030204" pitchFamily="34" charset="0"/>
              </a:rPr>
              <a:t>To Review,</a:t>
            </a:r>
            <a:r>
              <a:rPr lang="en-US" sz="1800" dirty="0">
                <a:solidFill>
                  <a:srgbClr val="D80000"/>
                </a:solidFill>
                <a:effectLst/>
                <a:latin typeface="Noto Sans Disp" panose="020B0502040504020204" pitchFamily="34" charset="0"/>
                <a:ea typeface="Calibri" panose="020F0502020204030204" pitchFamily="34" charset="0"/>
              </a:rPr>
              <a:t> </a:t>
            </a:r>
            <a:r>
              <a:rPr lang="en-US" sz="1800" dirty="0">
                <a:solidFill>
                  <a:srgbClr val="000000"/>
                </a:solidFill>
                <a:effectLst/>
                <a:latin typeface="Noto Sans Disp" panose="020B0502040504020204" pitchFamily="34" charset="0"/>
                <a:ea typeface="Calibri" panose="020F0502020204030204" pitchFamily="34" charset="0"/>
              </a:rPr>
              <a:t>there is hope, even when the fog of depression surrounds you.  Remember, there are 3 P’s that can take us down the wrong path, but David offers three other P’s that can roll back the fog of depression and give joy.  They are </a:t>
            </a:r>
            <a:r>
              <a:rPr lang="en-US" sz="1800" b="1" dirty="0">
                <a:solidFill>
                  <a:srgbClr val="000000"/>
                </a:solidFill>
                <a:effectLst/>
                <a:latin typeface="Noto Sans Disp" panose="020B0502040504020204" pitchFamily="34" charset="0"/>
                <a:ea typeface="Calibri" panose="020F0502020204030204" pitchFamily="34" charset="0"/>
              </a:rPr>
              <a:t>Prayer, Patience </a:t>
            </a:r>
            <a:r>
              <a:rPr lang="en-US" sz="1800" dirty="0">
                <a:solidFill>
                  <a:srgbClr val="000000"/>
                </a:solidFill>
                <a:effectLst/>
                <a:latin typeface="Noto Sans Disp" panose="020B0502040504020204" pitchFamily="34" charset="0"/>
                <a:ea typeface="Calibri" panose="020F0502020204030204" pitchFamily="34" charset="0"/>
              </a:rPr>
              <a:t>and</a:t>
            </a:r>
            <a:r>
              <a:rPr lang="en-US" sz="1800" b="1" dirty="0">
                <a:solidFill>
                  <a:srgbClr val="000000"/>
                </a:solidFill>
                <a:effectLst/>
                <a:latin typeface="Noto Sans Disp" panose="020B0502040504020204" pitchFamily="34" charset="0"/>
                <a:ea typeface="Calibri" panose="020F0502020204030204" pitchFamily="34" charset="0"/>
              </a:rPr>
              <a:t> Praise</a:t>
            </a:r>
            <a:r>
              <a:rPr lang="en-US" sz="1800" dirty="0">
                <a:solidFill>
                  <a:srgbClr val="000000"/>
                </a:solidFill>
                <a:effectLst/>
                <a:latin typeface="Noto Sans Disp" panose="020B0502040504020204" pitchFamily="34" charset="0"/>
                <a:ea typeface="Calibri" panose="020F0502020204030204" pitchFamily="34" charset="0"/>
              </a:rPr>
              <a:t>. </a:t>
            </a:r>
            <a:endParaRPr lang="en-NZ" dirty="0"/>
          </a:p>
        </p:txBody>
      </p:sp>
      <p:sp>
        <p:nvSpPr>
          <p:cNvPr id="4" name="Slide Number Placeholder 3">
            <a:extLst>
              <a:ext uri="{FF2B5EF4-FFF2-40B4-BE49-F238E27FC236}">
                <a16:creationId xmlns:a16="http://schemas.microsoft.com/office/drawing/2014/main" id="{53CE6AE2-2092-4E3F-8C96-69839A4F539F}"/>
              </a:ext>
            </a:extLst>
          </p:cNvPr>
          <p:cNvSpPr>
            <a:spLocks noGrp="1"/>
          </p:cNvSpPr>
          <p:nvPr>
            <p:ph type="sldNum" sz="quarter" idx="5"/>
          </p:nvPr>
        </p:nvSpPr>
        <p:spPr/>
        <p:txBody>
          <a:bodyPr/>
          <a:lstStyle/>
          <a:p>
            <a:fld id="{78DA0135-ACB4-7A44-AA8D-03C325FB4FE6}" type="slidenum">
              <a:rPr lang="en-AU" smtClean="0"/>
              <a:t>26</a:t>
            </a:fld>
            <a:endParaRPr lang="en-AU"/>
          </a:p>
        </p:txBody>
      </p:sp>
    </p:spTree>
    <p:extLst>
      <p:ext uri="{BB962C8B-B14F-4D97-AF65-F5344CB8AC3E}">
        <p14:creationId xmlns:p14="http://schemas.microsoft.com/office/powerpoint/2010/main" val="709760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CE31E-D537-D9B5-2D8A-E6B6D96769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5A139-B0B0-7AD9-B12A-B5BB73AFED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D5DFB1-173F-A074-6788-17F66104F5ED}"/>
              </a:ext>
            </a:extLst>
          </p:cNvPr>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May the words of Psalm 40:2 be your experience.  </a:t>
            </a:r>
            <a:r>
              <a:rPr lang="en-US" sz="1800" i="1" dirty="0">
                <a:solidFill>
                  <a:srgbClr val="000000"/>
                </a:solidFill>
                <a:effectLst/>
                <a:latin typeface="Noto Sans Disp" panose="020B0502040504020204" pitchFamily="34" charset="0"/>
                <a:ea typeface="Calibri" panose="020F0502020204030204" pitchFamily="34" charset="0"/>
              </a:rPr>
              <a:t>“I waited patiently for the LORD; he turned to me and heard my cry. He lifted me out of the slimy pit, out of the mud and mire; he set my feet on a rock and gave me a firm place to stand.  He put a new song in my mouth, a hymn of praise to our God." (psalm 40:1-3)</a:t>
            </a:r>
            <a:r>
              <a:rPr lang="en-NZ" sz="2800" dirty="0">
                <a:effectLst/>
              </a:rPr>
              <a:t> </a:t>
            </a:r>
            <a:endParaRPr lang="en-NZ" dirty="0"/>
          </a:p>
        </p:txBody>
      </p:sp>
      <p:sp>
        <p:nvSpPr>
          <p:cNvPr id="4" name="Slide Number Placeholder 3">
            <a:extLst>
              <a:ext uri="{FF2B5EF4-FFF2-40B4-BE49-F238E27FC236}">
                <a16:creationId xmlns:a16="http://schemas.microsoft.com/office/drawing/2014/main" id="{27B1044A-8041-9639-5711-C4A16C3EC78C}"/>
              </a:ext>
            </a:extLst>
          </p:cNvPr>
          <p:cNvSpPr>
            <a:spLocks noGrp="1"/>
          </p:cNvSpPr>
          <p:nvPr>
            <p:ph type="sldNum" sz="quarter" idx="5"/>
          </p:nvPr>
        </p:nvSpPr>
        <p:spPr/>
        <p:txBody>
          <a:bodyPr/>
          <a:lstStyle/>
          <a:p>
            <a:fld id="{78DA0135-ACB4-7A44-AA8D-03C325FB4FE6}" type="slidenum">
              <a:rPr lang="en-AU" smtClean="0"/>
              <a:t>27</a:t>
            </a:fld>
            <a:endParaRPr lang="en-AU"/>
          </a:p>
        </p:txBody>
      </p:sp>
    </p:spTree>
    <p:extLst>
      <p:ext uri="{BB962C8B-B14F-4D97-AF65-F5344CB8AC3E}">
        <p14:creationId xmlns:p14="http://schemas.microsoft.com/office/powerpoint/2010/main" val="1395549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ctr">
              <a:lnSpc>
                <a:spcPct val="115000"/>
              </a:lnSpc>
              <a:spcAft>
                <a:spcPts val="85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God Understands when you’re feeling down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But wants to lift you up!</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28</a:t>
            </a:fld>
            <a:endParaRPr lang="en-AU"/>
          </a:p>
        </p:txBody>
      </p:sp>
    </p:spTree>
    <p:extLst>
      <p:ext uri="{BB962C8B-B14F-4D97-AF65-F5344CB8AC3E}">
        <p14:creationId xmlns:p14="http://schemas.microsoft.com/office/powerpoint/2010/main" val="1788075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495" fontAlgn="ctr">
              <a:lnSpc>
                <a:spcPct val="150000"/>
              </a:lnSpc>
              <a:spcAft>
                <a:spcPts val="800"/>
              </a:spcAft>
            </a:pP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References</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fontAlgn="ctr">
              <a:lnSpc>
                <a:spcPct val="120000"/>
              </a:lnSpc>
              <a:spcAft>
                <a:spcPts val="8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a:t>
            </a:r>
            <a:r>
              <a:rPr lang="en-US" sz="1800" u="heavy" dirty="0">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https://</a:t>
            </a:r>
            <a:r>
              <a:rPr lang="en-US" sz="1800" u="heavy" dirty="0" err="1">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www.who.int</a:t>
            </a:r>
            <a:r>
              <a:rPr lang="en-US" sz="1800" u="heavy" dirty="0">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/news/item/30-03-2017--depression-let-s-talk-says-who-as-depression-tops-list-of-causes-of-ill-health</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fontAlgn="ctr">
              <a:lnSpc>
                <a:spcPct val="120000"/>
              </a:lnSpc>
              <a:spcAft>
                <a:spcPts val="800"/>
              </a:spcAft>
            </a:pPr>
            <a:r>
              <a:rPr lang="en-US" sz="1800" u="heavy" dirty="0">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https://</a:t>
            </a:r>
            <a:r>
              <a:rPr lang="en-US" sz="1800" u="heavy" dirty="0" err="1">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www.youtube.com</a:t>
            </a:r>
            <a:r>
              <a:rPr lang="en-US" sz="1800" u="heavy" dirty="0">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a:t>
            </a:r>
            <a:r>
              <a:rPr lang="en-US" sz="1800" u="heavy" dirty="0" err="1">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watch?v</a:t>
            </a:r>
            <a:r>
              <a:rPr lang="en-US" sz="1800" u="heavy" dirty="0">
                <a:solidFill>
                  <a:srgbClr val="0563C1"/>
                </a:solidFill>
                <a:effectLst/>
                <a:uFill>
                  <a:solidFill>
                    <a:srgbClr val="0563C1"/>
                  </a:solidFill>
                </a:uFill>
                <a:latin typeface="Noto Sans Disp" panose="020B0502040504020204" pitchFamily="34" charset="0"/>
                <a:ea typeface="Calibri" panose="020F0502020204030204" pitchFamily="34" charset="0"/>
                <a:cs typeface="Times New Roman" panose="02020603050405020304" pitchFamily="18" charset="0"/>
              </a:rPr>
              <a:t>=tEeHCaJ9roU</a:t>
            </a: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fontAlgn="ctr">
              <a:lnSpc>
                <a:spcPct val="120000"/>
              </a:lnSpc>
              <a:spcAft>
                <a:spcPts val="8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Choose Joy: Because Happiness Is Not Enough. Kay Warren. Revell Publishing, 2012. Kindle edition. Page 19</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All scripture references from NIV.</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29</a:t>
            </a:fld>
            <a:endParaRPr lang="en-AU" dirty="0"/>
          </a:p>
        </p:txBody>
      </p:sp>
    </p:spTree>
    <p:extLst>
      <p:ext uri="{BB962C8B-B14F-4D97-AF65-F5344CB8AC3E}">
        <p14:creationId xmlns:p14="http://schemas.microsoft.com/office/powerpoint/2010/main" val="1499876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ctr">
              <a:lnSpc>
                <a:spcPct val="150000"/>
              </a:lnSpc>
              <a:spcAft>
                <a:spcPts val="800"/>
              </a:spcAft>
            </a:pP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Finding Joy in the Fog of Depression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fontAlgn="ctr">
              <a:lnSpc>
                <a:spcPct val="150000"/>
              </a:lnSpc>
              <a:spcAft>
                <a:spcPts val="800"/>
              </a:spcAft>
            </a:pP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Pastor Bob Larsen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US" sz="1800" b="1" dirty="0">
                <a:solidFill>
                  <a:srgbClr val="000000"/>
                </a:solidFill>
                <a:effectLst/>
                <a:latin typeface="Noto Sans Disp" panose="020B0502040504020204" pitchFamily="34" charset="0"/>
                <a:ea typeface="Calibri" panose="020F0502020204030204" pitchFamily="34" charset="0"/>
              </a:rPr>
              <a:t>President, North New Zealand Conference</a:t>
            </a:r>
            <a:r>
              <a:rPr lang="en-NZ" sz="2800" dirty="0">
                <a:effectLst/>
              </a:rPr>
              <a:t> </a:t>
            </a:r>
            <a:endParaRPr lang="en-NZ" sz="18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8DA0135-ACB4-7A44-AA8D-03C325FB4FE6}" type="slidenum">
              <a:rPr lang="en-AU" smtClean="0"/>
              <a:t>3</a:t>
            </a:fld>
            <a:endParaRPr lang="en-AU"/>
          </a:p>
        </p:txBody>
      </p:sp>
    </p:spTree>
    <p:extLst>
      <p:ext uri="{BB962C8B-B14F-4D97-AF65-F5344CB8AC3E}">
        <p14:creationId xmlns:p14="http://schemas.microsoft.com/office/powerpoint/2010/main" val="486517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0000"/>
                </a:solidFill>
                <a:effectLst/>
                <a:latin typeface="Noto Sans Disp" panose="020B0502040504020204" pitchFamily="34" charset="0"/>
                <a:ea typeface="Calibri" panose="020F0502020204030204" pitchFamily="34" charset="0"/>
              </a:rPr>
              <a:t>Disclaimer:</a:t>
            </a:r>
            <a:r>
              <a:rPr lang="en-US" sz="1800" i="1" dirty="0">
                <a:solidFill>
                  <a:srgbClr val="000000"/>
                </a:solidFill>
                <a:effectLst/>
                <a:latin typeface="Noto Sans Disp" panose="020B0502040504020204" pitchFamily="34" charset="0"/>
                <a:ea typeface="Calibri" panose="020F0502020204030204" pitchFamily="34" charset="0"/>
              </a:rPr>
              <a:t> </a:t>
            </a:r>
            <a:r>
              <a:rPr lang="en-GB" sz="1800" dirty="0">
                <a:solidFill>
                  <a:srgbClr val="000000"/>
                </a:solidFill>
                <a:effectLst/>
                <a:latin typeface="Noto Sans Disp" panose="020B0502040504020204" pitchFamily="34" charset="0"/>
                <a:ea typeface="Calibri" panose="020F0502020204030204" pitchFamily="34"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30</a:t>
            </a:fld>
            <a:endParaRPr lang="en-AU" dirty="0"/>
          </a:p>
        </p:txBody>
      </p:sp>
    </p:spTree>
    <p:extLst>
      <p:ext uri="{BB962C8B-B14F-4D97-AF65-F5344CB8AC3E}">
        <p14:creationId xmlns:p14="http://schemas.microsoft.com/office/powerpoint/2010/main" val="4273208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495" fontAlgn="ctr">
              <a:lnSpc>
                <a:spcPct val="150000"/>
              </a:lnSpc>
              <a:spcAft>
                <a:spcPts val="800"/>
              </a:spcAft>
            </a:pPr>
            <a:r>
              <a:rPr lang="en-US" sz="1800" b="1"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Suggested Follow-up Discussion</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431800" indent="-228600" fontAlgn="ctr">
              <a:lnSpc>
                <a:spcPct val="107000"/>
              </a:lnSpc>
              <a:spcAft>
                <a:spcPts val="285"/>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Form groups of between 3 to 5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285"/>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Allocate each group one of the Positive “P’s” (Prayer, Patience, Praise)</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nSpc>
                <a:spcPct val="107000"/>
              </a:lnSpc>
              <a:spcAft>
                <a:spcPts val="285"/>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Allow 10 to 15 minutes for each group to unpack exactly what that means in practice (</a:t>
            </a:r>
            <a:r>
              <a:rPr lang="en-US" sz="1800" dirty="0" err="1">
                <a:solidFill>
                  <a:srgbClr val="000000"/>
                </a:solidFill>
                <a:effectLst/>
                <a:latin typeface="Noto Sans Disp" panose="020B0502040504020204" pitchFamily="34" charset="0"/>
                <a:ea typeface="Calibri" panose="020F0502020204030204" pitchFamily="34" charset="0"/>
              </a:rPr>
              <a:t>eg.</a:t>
            </a:r>
            <a:r>
              <a:rPr lang="en-US" sz="1800" dirty="0">
                <a:solidFill>
                  <a:srgbClr val="000000"/>
                </a:solidFill>
                <a:effectLst/>
                <a:latin typeface="Noto Sans Disp" panose="020B0502040504020204" pitchFamily="34" charset="0"/>
                <a:ea typeface="Calibri" panose="020F0502020204030204" pitchFamily="34" charset="0"/>
              </a:rPr>
              <a:t> How to pray? What to pray for? When to pray? etc.)</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nSpc>
                <a:spcPct val="107000"/>
              </a:lnSpc>
              <a:spcAft>
                <a:spcPts val="285"/>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Members may voluntarily wish to share testimonies within the group - if a system of confidentiality/trust is present.</a:t>
            </a:r>
            <a:endParaRPr lang="en-NZ" sz="1800" dirty="0">
              <a:solidFill>
                <a:srgbClr val="000000"/>
              </a:solidFill>
              <a:effectLst/>
              <a:latin typeface="Calibri" panose="020F0502020204030204" pitchFamily="34" charset="0"/>
              <a:ea typeface="Calibri" panose="020F0502020204030204" pitchFamily="34" charset="0"/>
            </a:endParaRPr>
          </a:p>
          <a:p>
            <a:pPr marL="342900" lvl="0" indent="-342900">
              <a:lnSpc>
                <a:spcPct val="107000"/>
              </a:lnSpc>
              <a:spcAft>
                <a:spcPts val="285"/>
              </a:spcAft>
              <a:buFont typeface="Symbol" pitchFamily="2" charset="2"/>
              <a:buChar char=""/>
            </a:pPr>
            <a:r>
              <a:rPr lang="en-US" sz="1800" dirty="0">
                <a:solidFill>
                  <a:srgbClr val="000000"/>
                </a:solidFill>
                <a:effectLst/>
                <a:latin typeface="Noto Sans Disp" panose="020B0502040504020204" pitchFamily="34" charset="0"/>
                <a:ea typeface="Calibri" panose="020F0502020204030204" pitchFamily="34" charset="0"/>
              </a:rPr>
              <a:t>allow 5-10 minutes for follow-up open/guided discussion with combined groups </a:t>
            </a:r>
            <a:endParaRPr lang="en-NZ" sz="1800" dirty="0">
              <a:solidFill>
                <a:srgbClr val="000000"/>
              </a:solidFill>
              <a:effectLst/>
              <a:latin typeface="Calibri" panose="020F0502020204030204" pitchFamily="34" charset="0"/>
              <a:ea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31</a:t>
            </a:fld>
            <a:endParaRPr lang="en-AU" dirty="0"/>
          </a:p>
        </p:txBody>
      </p:sp>
    </p:spTree>
    <p:extLst>
      <p:ext uri="{BB962C8B-B14F-4D97-AF65-F5344CB8AC3E}">
        <p14:creationId xmlns:p14="http://schemas.microsoft.com/office/powerpoint/2010/main" val="1992209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0000"/>
                </a:solidFill>
                <a:effectLst/>
                <a:latin typeface="Noto Sans Disp" panose="020B0502040504020204" pitchFamily="34" charset="0"/>
                <a:ea typeface="Calibri" panose="020F0502020204030204" pitchFamily="34" charset="0"/>
              </a:rPr>
              <a:t>“I waited patiently for the LORD; he turned to me and heard my cry. He lifted me out of the slimy pit, out of the mud and mire; he set my feet on a rock and gave me a firm place to stand.  He put a new song in my mouth, a hymn of praise to our God.”  Psalm 40:1-3</a:t>
            </a:r>
            <a:r>
              <a:rPr lang="en-NZ" sz="1800" dirty="0">
                <a:effectLst/>
              </a:rPr>
              <a:t> </a:t>
            </a:r>
            <a:endParaRPr lang="en-AU" dirty="0"/>
          </a:p>
          <a:p>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pPr/>
              <a:t>4</a:t>
            </a:fld>
            <a:endParaRPr lang="en-AU" dirty="0"/>
          </a:p>
        </p:txBody>
      </p:sp>
    </p:spTree>
    <p:extLst>
      <p:ext uri="{BB962C8B-B14F-4D97-AF65-F5344CB8AC3E}">
        <p14:creationId xmlns:p14="http://schemas.microsoft.com/office/powerpoint/2010/main" val="3693847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6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Recently a good friend asked me how my health was.  I replied, “Great!”  Then he asked, “How’s your mental health?”  That is a much harder question to answer.  </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How would you answer it?  What criteria should we use?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5</a:t>
            </a:fld>
            <a:endParaRPr lang="en-AU"/>
          </a:p>
        </p:txBody>
      </p:sp>
    </p:spTree>
    <p:extLst>
      <p:ext uri="{BB962C8B-B14F-4D97-AF65-F5344CB8AC3E}">
        <p14:creationId xmlns:p14="http://schemas.microsoft.com/office/powerpoint/2010/main" val="2192240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Noto Sans Disp" panose="020B0502040504020204" pitchFamily="34" charset="0"/>
                <a:ea typeface="Calibri" panose="020F0502020204030204" pitchFamily="34" charset="0"/>
              </a:rPr>
              <a:t>Can we experience joy when we are living with depression?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6</a:t>
            </a:fld>
            <a:endParaRPr lang="en-AU"/>
          </a:p>
        </p:txBody>
      </p:sp>
    </p:spTree>
    <p:extLst>
      <p:ext uri="{BB962C8B-B14F-4D97-AF65-F5344CB8AC3E}">
        <p14:creationId xmlns:p14="http://schemas.microsoft.com/office/powerpoint/2010/main" val="2158936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King David experienced a full range of emotions - ranging from joy to depression and was able to acknowledge and express them honestly in the Psalms. Many scholars believe that he lived with bouts of depression as evidenced in many of the psalms he wrote.   For example, in Psalm 13:2-3 he prays,  </a:t>
            </a:r>
            <a:r>
              <a:rPr lang="en-US" sz="1800" i="1" dirty="0">
                <a:solidFill>
                  <a:srgbClr val="000000"/>
                </a:solidFill>
                <a:effectLst/>
                <a:latin typeface="Noto Sans Disp" panose="020B0502040504020204" pitchFamily="34" charset="0"/>
                <a:ea typeface="Calibri" panose="020F0502020204030204" pitchFamily="34" charset="0"/>
              </a:rPr>
              <a:t>“How long must I wrestle with my thoughts and every day have sorrow in my heart?  … Look on me and answer, O LORD my God. Give light to my eyes, or I will sleep in death”.</a:t>
            </a:r>
            <a:r>
              <a:rPr lang="en-US" sz="1800" dirty="0">
                <a:solidFill>
                  <a:srgbClr val="000000"/>
                </a:solidFill>
                <a:effectLst/>
                <a:latin typeface="Noto Sans Disp" panose="020B0502040504020204" pitchFamily="34" charset="0"/>
                <a:ea typeface="Calibri" panose="020F0502020204030204" pitchFamily="34" charset="0"/>
              </a:rPr>
              <a:t>   This is a remarkably candid admission and a good description of the interior dialogue which so often dominates our thoughts.</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7</a:t>
            </a:fld>
            <a:endParaRPr lang="en-AU"/>
          </a:p>
        </p:txBody>
      </p:sp>
    </p:spTree>
    <p:extLst>
      <p:ext uri="{BB962C8B-B14F-4D97-AF65-F5344CB8AC3E}">
        <p14:creationId xmlns:p14="http://schemas.microsoft.com/office/powerpoint/2010/main" val="2147013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Noto Sans Disp" panose="020B0502040504020204" pitchFamily="34" charset="0"/>
                <a:ea typeface="Calibri" panose="020F0502020204030204" pitchFamily="34" charset="0"/>
              </a:rPr>
              <a:t>Despite the fact that David loved and pursued God, he still experienced times when depression rolled over him like a fog.   Though David defeated the giant Goliath with a single stone, the giant of depression is not that easily defeated.</a:t>
            </a:r>
            <a:r>
              <a:rPr lang="en-NZ" dirty="0">
                <a:effectLst/>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8</a:t>
            </a:fld>
            <a:endParaRPr lang="en-AU"/>
          </a:p>
        </p:txBody>
      </p:sp>
    </p:spTree>
    <p:extLst>
      <p:ext uri="{BB962C8B-B14F-4D97-AF65-F5344CB8AC3E}">
        <p14:creationId xmlns:p14="http://schemas.microsoft.com/office/powerpoint/2010/main" val="3783788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600"/>
              </a:spcAft>
            </a:pPr>
            <a:r>
              <a:rPr lang="en-US" sz="1800" dirty="0">
                <a:solidFill>
                  <a:srgbClr val="000000"/>
                </a:solidFill>
                <a:effectLst/>
                <a:latin typeface="Noto Sans Disp" panose="020B0502040504020204" pitchFamily="34" charset="0"/>
                <a:ea typeface="Calibri" panose="020F0502020204030204" pitchFamily="34" charset="0"/>
                <a:cs typeface="Times New Roman" panose="02020603050405020304" pitchFamily="18" charset="0"/>
              </a:rPr>
              <a:t>What is depression and is there hope when you are in that valley, or the fog seems so thick that it is hard to see one’s way forward?</a:t>
            </a:r>
            <a:endParaRPr lang="en-NZ"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Noto Sans Disp" panose="020B0502040504020204" pitchFamily="34" charset="0"/>
                <a:ea typeface="Calibri" panose="020F0502020204030204" pitchFamily="34" charset="0"/>
              </a:rPr>
              <a:t>The World Health Organization describes depression as; </a:t>
            </a:r>
            <a:r>
              <a:rPr lang="en-US" sz="1800" i="1" dirty="0">
                <a:solidFill>
                  <a:srgbClr val="000000"/>
                </a:solidFill>
                <a:effectLst/>
                <a:latin typeface="Noto Sans Disp" panose="020B0502040504020204" pitchFamily="34" charset="0"/>
                <a:ea typeface="Calibri" panose="020F0502020204030204" pitchFamily="34" charset="0"/>
              </a:rPr>
              <a:t>“A common mental illness characterized by persistent sadness and a loss of interest in activities that people normally enjoy, accompanied by an inability to carry out daily activities, for 14 days or longer.”</a:t>
            </a:r>
            <a:r>
              <a:rPr lang="en-US" sz="1800" i="1" baseline="30000" dirty="0">
                <a:solidFill>
                  <a:srgbClr val="000000"/>
                </a:solidFill>
                <a:effectLst/>
                <a:latin typeface="Noto Sans Disp" panose="020B0502040504020204" pitchFamily="34" charset="0"/>
                <a:ea typeface="Calibri" panose="020F0502020204030204" pitchFamily="34" charset="0"/>
              </a:rPr>
              <a:t>1</a:t>
            </a:r>
            <a:r>
              <a:rPr lang="en-US" sz="1800" dirty="0">
                <a:solidFill>
                  <a:srgbClr val="000000"/>
                </a:solidFill>
                <a:effectLst/>
                <a:latin typeface="Noto Sans Disp" panose="020B0502040504020204" pitchFamily="34" charset="0"/>
                <a:ea typeface="Calibri" panose="020F0502020204030204" pitchFamily="34" charset="0"/>
              </a:rPr>
              <a:t>. </a:t>
            </a:r>
            <a:endParaRPr lang="en-AU" dirty="0"/>
          </a:p>
        </p:txBody>
      </p:sp>
      <p:sp>
        <p:nvSpPr>
          <p:cNvPr id="4" name="Slide Number Placeholder 3"/>
          <p:cNvSpPr>
            <a:spLocks noGrp="1"/>
          </p:cNvSpPr>
          <p:nvPr>
            <p:ph type="sldNum" sz="quarter" idx="5"/>
          </p:nvPr>
        </p:nvSpPr>
        <p:spPr/>
        <p:txBody>
          <a:bodyPr/>
          <a:lstStyle/>
          <a:p>
            <a:fld id="{78DA0135-ACB4-7A44-AA8D-03C325FB4FE6}" type="slidenum">
              <a:rPr lang="en-AU" smtClean="0"/>
              <a:t>9</a:t>
            </a:fld>
            <a:endParaRPr lang="en-AU"/>
          </a:p>
        </p:txBody>
      </p:sp>
    </p:spTree>
    <p:extLst>
      <p:ext uri="{BB962C8B-B14F-4D97-AF65-F5344CB8AC3E}">
        <p14:creationId xmlns:p14="http://schemas.microsoft.com/office/powerpoint/2010/main" val="2581926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3FAF4-BF43-A6A0-E4AA-41FB58CC044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438716A1-9072-DB1F-A72F-3540F5201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E0B4AD6F-0348-ADA1-CD3B-E30FBD0F3880}"/>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AF44664C-E324-07CB-0BE5-312E5AA96D0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E24075-58E5-122A-301A-F45A006FC7D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255404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C7393-B342-5AF0-544C-1B120DA4FD5A}"/>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91A19CD6-7D92-C7B5-3758-4739B601184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D6C6CDD-3C91-822A-F4FE-390E55463E1B}"/>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D4E97D9E-3989-60EB-A19C-2D24321B97F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DBFC202-3D6C-D094-6D13-ADD8840F7F17}"/>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967610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B45EE-3A65-3C25-C427-CFBAF914BD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5875CB-8A45-6C5E-11B7-6D69FAFFED0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503F390-023F-4FAE-6E80-E266E7CC90D7}"/>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DC6703F0-582C-6513-068F-EE9CE38C17B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4D764B2-0BB4-82C3-DEB9-E89BB53014ED}"/>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40189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6E38-35C6-E1B3-263D-A856E5BE55DE}"/>
              </a:ext>
            </a:extLst>
          </p:cNvPr>
          <p:cNvSpPr>
            <a:spLocks noGrp="1"/>
          </p:cNvSpPr>
          <p:nvPr>
            <p:ph type="title"/>
          </p:nvPr>
        </p:nvSpPr>
        <p:spPr/>
        <p:txBody>
          <a:bodyPr/>
          <a:lstStyle/>
          <a:p>
            <a:r>
              <a:rPr lang="en-GB" dirty="0"/>
              <a:t>Click to edit Master title style</a:t>
            </a:r>
            <a:endParaRPr lang="en-AU" dirty="0"/>
          </a:p>
        </p:txBody>
      </p:sp>
      <p:sp>
        <p:nvSpPr>
          <p:cNvPr id="3" name="Content Placeholder 2">
            <a:extLst>
              <a:ext uri="{FF2B5EF4-FFF2-40B4-BE49-F238E27FC236}">
                <a16:creationId xmlns:a16="http://schemas.microsoft.com/office/drawing/2014/main" id="{C603BF77-A9D2-F9C1-567E-8832ADE3C79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74DFCE-A448-34D0-7223-D28FF331EFC6}"/>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654233DA-7A4D-0CF2-1A79-FFFDFEEA1C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A29B9D-40BE-9879-B14D-E34BA1836169}"/>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72163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4116B-8427-D9FE-1D88-581DD432340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0CE7F07-CBCC-6F30-C46F-4A8B377C55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5EBA3D28-BE97-29BF-9B55-C250D0E802DD}"/>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5" name="Footer Placeholder 4">
            <a:extLst>
              <a:ext uri="{FF2B5EF4-FFF2-40B4-BE49-F238E27FC236}">
                <a16:creationId xmlns:a16="http://schemas.microsoft.com/office/drawing/2014/main" id="{65D55B6B-AB99-159C-F440-0D5B7C9C1EC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D4D24E1-E1A0-4FC2-EB2D-B0881FDEEA15}"/>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979066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4C1C8-E98C-9904-D11D-ED2B9F2C837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9EC33DC3-52B0-6DD4-5FF3-90D32339C16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7570D35F-229A-BB6B-E157-824BB2243E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3F530140-C065-CED2-CFB7-501FD859C028}"/>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535D485A-FDEE-A6DA-18C6-463FE230E46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6533361-B8DC-B3D3-F6EA-8E3859371C21}"/>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783753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E357-CF17-1FE3-615C-B0697214A53B}"/>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9B5BC306-D610-B47A-D15C-1423E1678D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7940A2-6F05-657B-CB51-83B88BB8EFA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6A9B7D5-0E25-FFD2-EDD0-066F85C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72961BA-6114-6F49-E0A7-8984FC7346B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2964F60A-5BE2-26BD-8AFF-33C7FAC6A35E}"/>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8" name="Footer Placeholder 7">
            <a:extLst>
              <a:ext uri="{FF2B5EF4-FFF2-40B4-BE49-F238E27FC236}">
                <a16:creationId xmlns:a16="http://schemas.microsoft.com/office/drawing/2014/main" id="{8CFE6E12-F458-940C-65ED-5FBEF4AAB8B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F4C972-56CD-C2C4-4CEA-FDE61EEC9A6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580979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7E29-C192-C277-373C-CABE71FA7BDC}"/>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1E1A266-18C4-8263-3428-42C4F6E9F883}"/>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4" name="Footer Placeholder 3">
            <a:extLst>
              <a:ext uri="{FF2B5EF4-FFF2-40B4-BE49-F238E27FC236}">
                <a16:creationId xmlns:a16="http://schemas.microsoft.com/office/drawing/2014/main" id="{3798152D-53F2-7B74-4D41-2F4CCDC301E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7B16B47-C8F2-B4DE-BA18-E13B84E189A2}"/>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377337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A61B59-2A27-3A65-C3EF-791D9B6F4E9F}"/>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3" name="Footer Placeholder 2">
            <a:extLst>
              <a:ext uri="{FF2B5EF4-FFF2-40B4-BE49-F238E27FC236}">
                <a16:creationId xmlns:a16="http://schemas.microsoft.com/office/drawing/2014/main" id="{33341C31-8BFA-0DCC-5297-ED545B94215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4FF4170-7F19-F206-8D67-BF01B62ECF1C}"/>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4854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DAF38-EB01-F502-7279-EACDA39B6F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F806B06D-8CA7-089C-B952-552418B989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1C8CDF5-3E11-B22E-FA5B-7E755CAE9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B3A261-14A1-D034-75FD-A6A7CC85A9FD}"/>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0555314B-27D1-C261-5C72-030D81558B6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A871F3-536E-06E5-FF1E-3933B56E1C84}"/>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132039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7112-9C82-0084-1AC0-DDA632C9C4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A5C98E65-A199-A49A-2E9A-2F9D2DC2C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8940D7A-A297-992A-607B-49B85BE59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29CFAA-593D-FE43-E28B-BE5D1F9C41D8}"/>
              </a:ext>
            </a:extLst>
          </p:cNvPr>
          <p:cNvSpPr>
            <a:spLocks noGrp="1"/>
          </p:cNvSpPr>
          <p:nvPr>
            <p:ph type="dt" sz="half" idx="10"/>
          </p:nvPr>
        </p:nvSpPr>
        <p:spPr/>
        <p:txBody>
          <a:bodyPr/>
          <a:lstStyle/>
          <a:p>
            <a:fld id="{57DDA022-D278-C64C-B334-81BDC442498B}" type="datetimeFigureOut">
              <a:rPr lang="en-AU" smtClean="0"/>
              <a:t>26/2/2024</a:t>
            </a:fld>
            <a:endParaRPr lang="en-AU"/>
          </a:p>
        </p:txBody>
      </p:sp>
      <p:sp>
        <p:nvSpPr>
          <p:cNvPr id="6" name="Footer Placeholder 5">
            <a:extLst>
              <a:ext uri="{FF2B5EF4-FFF2-40B4-BE49-F238E27FC236}">
                <a16:creationId xmlns:a16="http://schemas.microsoft.com/office/drawing/2014/main" id="{1F890974-AB65-83B2-F217-0AF5FCE176E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A856E7B-3E07-F1B1-B4FD-314694979FC0}"/>
              </a:ext>
            </a:extLst>
          </p:cNvPr>
          <p:cNvSpPr>
            <a:spLocks noGrp="1"/>
          </p:cNvSpPr>
          <p:nvPr>
            <p:ph type="sldNum" sz="quarter" idx="12"/>
          </p:nvPr>
        </p:nvSpPr>
        <p:spPr/>
        <p:txBody>
          <a:bodyPr/>
          <a:lstStyle/>
          <a:p>
            <a:fld id="{8D3A8AA1-EB1B-A944-BB4C-5D085B6042FE}" type="slidenum">
              <a:rPr lang="en-AU" smtClean="0"/>
              <a:t>‹#›</a:t>
            </a:fld>
            <a:endParaRPr lang="en-AU"/>
          </a:p>
        </p:txBody>
      </p:sp>
    </p:spTree>
    <p:extLst>
      <p:ext uri="{BB962C8B-B14F-4D97-AF65-F5344CB8AC3E}">
        <p14:creationId xmlns:p14="http://schemas.microsoft.com/office/powerpoint/2010/main" val="281959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FDC55-6A0C-73EE-7B9E-6B74D62023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AU" dirty="0"/>
          </a:p>
        </p:txBody>
      </p:sp>
      <p:sp>
        <p:nvSpPr>
          <p:cNvPr id="3" name="Text Placeholder 2">
            <a:extLst>
              <a:ext uri="{FF2B5EF4-FFF2-40B4-BE49-F238E27FC236}">
                <a16:creationId xmlns:a16="http://schemas.microsoft.com/office/drawing/2014/main" id="{E45E632A-66DD-DB44-09CB-7573912A3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a:extLst>
              <a:ext uri="{FF2B5EF4-FFF2-40B4-BE49-F238E27FC236}">
                <a16:creationId xmlns:a16="http://schemas.microsoft.com/office/drawing/2014/main" id="{AF35A918-D466-7862-3886-64F0257EA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Helvetica" pitchFamily="2" charset="0"/>
              </a:defRPr>
            </a:lvl1pPr>
          </a:lstStyle>
          <a:p>
            <a:fld id="{57DDA022-D278-C64C-B334-81BDC442498B}" type="datetimeFigureOut">
              <a:rPr lang="en-AU" smtClean="0"/>
              <a:pPr/>
              <a:t>26/2/2024</a:t>
            </a:fld>
            <a:endParaRPr lang="en-AU" dirty="0"/>
          </a:p>
        </p:txBody>
      </p:sp>
      <p:sp>
        <p:nvSpPr>
          <p:cNvPr id="5" name="Footer Placeholder 4">
            <a:extLst>
              <a:ext uri="{FF2B5EF4-FFF2-40B4-BE49-F238E27FC236}">
                <a16:creationId xmlns:a16="http://schemas.microsoft.com/office/drawing/2014/main" id="{DE22A4FC-CE2A-E8F7-B100-0FCDA23C93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Helvetica" pitchFamily="2" charset="0"/>
              </a:defRPr>
            </a:lvl1pPr>
          </a:lstStyle>
          <a:p>
            <a:endParaRPr lang="en-AU" dirty="0"/>
          </a:p>
        </p:txBody>
      </p:sp>
      <p:sp>
        <p:nvSpPr>
          <p:cNvPr id="6" name="Slide Number Placeholder 5">
            <a:extLst>
              <a:ext uri="{FF2B5EF4-FFF2-40B4-BE49-F238E27FC236}">
                <a16:creationId xmlns:a16="http://schemas.microsoft.com/office/drawing/2014/main" id="{54DB9A3A-87A9-0B47-71E3-22C8112674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Helvetica" pitchFamily="2" charset="0"/>
              </a:defRPr>
            </a:lvl1pPr>
          </a:lstStyle>
          <a:p>
            <a:fld id="{8D3A8AA1-EB1B-A944-BB4C-5D085B6042FE}" type="slidenum">
              <a:rPr lang="en-AU" smtClean="0"/>
              <a:pPr/>
              <a:t>‹#›</a:t>
            </a:fld>
            <a:endParaRPr lang="en-AU" dirty="0"/>
          </a:p>
        </p:txBody>
      </p:sp>
    </p:spTree>
    <p:extLst>
      <p:ext uri="{BB962C8B-B14F-4D97-AF65-F5344CB8AC3E}">
        <p14:creationId xmlns:p14="http://schemas.microsoft.com/office/powerpoint/2010/main" val="318461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131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8DB28D-B1F9-B9F6-CC97-B17DD95A1597}"/>
              </a:ext>
            </a:extLst>
          </p:cNvPr>
          <p:cNvSpPr txBox="1"/>
          <p:nvPr/>
        </p:nvSpPr>
        <p:spPr>
          <a:xfrm>
            <a:off x="2750025" y="1523930"/>
            <a:ext cx="6691950" cy="1569660"/>
          </a:xfrm>
          <a:prstGeom prst="rect">
            <a:avLst/>
          </a:prstGeom>
          <a:noFill/>
        </p:spPr>
        <p:txBody>
          <a:bodyPr wrap="square" rtlCol="0">
            <a:spAutoFit/>
          </a:bodyPr>
          <a:lstStyle/>
          <a:p>
            <a:pPr algn="ctr"/>
            <a:r>
              <a:rPr lang="en-US" sz="3200" kern="1200" dirty="0">
                <a:solidFill>
                  <a:srgbClr val="2B6E1D"/>
                </a:solidFill>
                <a:effectLst/>
                <a:latin typeface="Helvetica" pitchFamily="2" charset="0"/>
                <a:ea typeface="Helvetica Neue" panose="02000503000000020004" pitchFamily="2" charset="0"/>
                <a:cs typeface="Helvetica Neue" panose="02000503000000020004" pitchFamily="2" charset="0"/>
              </a:rPr>
              <a:t>Depression may be associated with a number of physical, mental, emotional and spiritual conditions.</a:t>
            </a:r>
            <a:endParaRPr lang="en-NZ" sz="3200" dirty="0">
              <a:solidFill>
                <a:srgbClr val="2B6E1D"/>
              </a:solidFill>
              <a:latin typeface="Helvetica"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531983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CE8B33-F5F0-E0A0-56B9-2E8F1CEEC647}"/>
              </a:ext>
            </a:extLst>
          </p:cNvPr>
          <p:cNvSpPr txBox="1"/>
          <p:nvPr/>
        </p:nvSpPr>
        <p:spPr>
          <a:xfrm>
            <a:off x="696036" y="1701350"/>
            <a:ext cx="6673755"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2B6E1D"/>
                </a:solidFill>
                <a:latin typeface="Helvetica" pitchFamily="2" charset="0"/>
              </a:rPr>
              <a:t>COVID has no stigma but often there is a stigma to Depression</a:t>
            </a:r>
          </a:p>
          <a:p>
            <a:pPr marL="457200" indent="-457200">
              <a:buFont typeface="Arial" panose="020B0604020202020204" pitchFamily="34" charset="0"/>
              <a:buChar char="•"/>
            </a:pPr>
            <a:r>
              <a:rPr lang="en-US" sz="2800" dirty="0">
                <a:solidFill>
                  <a:srgbClr val="2B6E1D"/>
                </a:solidFill>
                <a:latin typeface="Helvetica" pitchFamily="2" charset="0"/>
              </a:rPr>
              <a:t>Both are found in all sectors of society</a:t>
            </a:r>
          </a:p>
          <a:p>
            <a:pPr marL="457200" indent="-457200">
              <a:buFont typeface="Arial" panose="020B0604020202020204" pitchFamily="34" charset="0"/>
              <a:buChar char="•"/>
            </a:pPr>
            <a:r>
              <a:rPr lang="en-US" sz="2800" dirty="0">
                <a:solidFill>
                  <a:srgbClr val="2B6E1D"/>
                </a:solidFill>
                <a:latin typeface="Helvetica" pitchFamily="2" charset="0"/>
              </a:rPr>
              <a:t>Depression does not disappear after a few days</a:t>
            </a:r>
          </a:p>
          <a:p>
            <a:pPr marL="457200" indent="-457200">
              <a:buFont typeface="Arial" panose="020B0604020202020204" pitchFamily="34" charset="0"/>
              <a:buChar char="•"/>
            </a:pPr>
            <a:r>
              <a:rPr lang="en-US" sz="2800" dirty="0">
                <a:solidFill>
                  <a:srgbClr val="2B6E1D"/>
                </a:solidFill>
                <a:latin typeface="Helvetica" pitchFamily="2" charset="0"/>
              </a:rPr>
              <a:t>No quarantine period for Depression</a:t>
            </a:r>
          </a:p>
          <a:p>
            <a:pPr marL="457200" indent="-457200">
              <a:buFont typeface="Arial" panose="020B0604020202020204" pitchFamily="34" charset="0"/>
              <a:buChar char="•"/>
            </a:pPr>
            <a:r>
              <a:rPr lang="en-US" sz="2800" dirty="0">
                <a:solidFill>
                  <a:srgbClr val="2B6E1D"/>
                </a:solidFill>
                <a:latin typeface="Helvetica" pitchFamily="2" charset="0"/>
              </a:rPr>
              <a:t>Depression can linger</a:t>
            </a:r>
          </a:p>
          <a:p>
            <a:pPr marL="457200" indent="-457200">
              <a:buFont typeface="Arial" panose="020B0604020202020204" pitchFamily="34" charset="0"/>
              <a:buChar char="•"/>
            </a:pPr>
            <a:r>
              <a:rPr lang="en-US" sz="2800" dirty="0">
                <a:solidFill>
                  <a:srgbClr val="2B6E1D"/>
                </a:solidFill>
                <a:latin typeface="Helvetica" pitchFamily="2" charset="0"/>
              </a:rPr>
              <a:t>Both are debilitating</a:t>
            </a:r>
          </a:p>
        </p:txBody>
      </p:sp>
      <p:sp>
        <p:nvSpPr>
          <p:cNvPr id="3" name="TextBox 16">
            <a:extLst>
              <a:ext uri="{FF2B5EF4-FFF2-40B4-BE49-F238E27FC236}">
                <a16:creationId xmlns:a16="http://schemas.microsoft.com/office/drawing/2014/main" id="{6D7458AE-5119-07AE-2E22-DED433D8F7E4}"/>
              </a:ext>
            </a:extLst>
          </p:cNvPr>
          <p:cNvSpPr txBox="1"/>
          <p:nvPr/>
        </p:nvSpPr>
        <p:spPr>
          <a:xfrm>
            <a:off x="696036" y="987494"/>
            <a:ext cx="7650400"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COMPARING DEPRESSION WITH COVID-19</a:t>
            </a:r>
            <a:endParaRPr sz="2800" dirty="0"/>
          </a:p>
        </p:txBody>
      </p:sp>
    </p:spTree>
    <p:extLst>
      <p:ext uri="{BB962C8B-B14F-4D97-AF65-F5344CB8AC3E}">
        <p14:creationId xmlns:p14="http://schemas.microsoft.com/office/powerpoint/2010/main" val="3621147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AE3ECB-5A83-8453-D0FA-DB59051A7086}"/>
              </a:ext>
            </a:extLst>
          </p:cNvPr>
          <p:cNvSpPr txBox="1"/>
          <p:nvPr/>
        </p:nvSpPr>
        <p:spPr>
          <a:xfrm>
            <a:off x="821576" y="4115874"/>
            <a:ext cx="3539430" cy="1661993"/>
          </a:xfrm>
          <a:prstGeom prst="rect">
            <a:avLst/>
          </a:prstGeom>
          <a:noFill/>
        </p:spPr>
        <p:txBody>
          <a:bodyPr wrap="none" lIns="0" tIns="0" rIns="0" bIns="0">
            <a:spAutoFit/>
          </a:bodyPr>
          <a:lstStyle/>
          <a:p>
            <a:r>
              <a:rPr lang="en-AU" sz="5400" dirty="0">
                <a:solidFill>
                  <a:srgbClr val="E7DED4"/>
                </a:solidFill>
                <a:latin typeface="Helvetica" pitchFamily="2" charset="0"/>
                <a:ea typeface="Helvetica Neue" panose="02000503000000020004" pitchFamily="2" charset="0"/>
                <a:cs typeface="Helvetica Neue" panose="02000503000000020004" pitchFamily="2" charset="0"/>
              </a:rPr>
              <a:t>The Fog of </a:t>
            </a:r>
          </a:p>
          <a:p>
            <a:r>
              <a:rPr lang="en-AU" sz="5400" dirty="0">
                <a:solidFill>
                  <a:srgbClr val="E7DED4"/>
                </a:solidFill>
                <a:latin typeface="Helvetica" pitchFamily="2" charset="0"/>
                <a:ea typeface="Helvetica Neue" panose="02000503000000020004" pitchFamily="2" charset="0"/>
                <a:cs typeface="Helvetica Neue" panose="02000503000000020004" pitchFamily="2" charset="0"/>
              </a:rPr>
              <a:t>Depression</a:t>
            </a:r>
          </a:p>
        </p:txBody>
      </p:sp>
    </p:spTree>
    <p:extLst>
      <p:ext uri="{BB962C8B-B14F-4D97-AF65-F5344CB8AC3E}">
        <p14:creationId xmlns:p14="http://schemas.microsoft.com/office/powerpoint/2010/main" val="4066446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0E6806-2B13-3D30-3B3C-180AB1D1EAD2}"/>
              </a:ext>
            </a:extLst>
          </p:cNvPr>
          <p:cNvSpPr txBox="1"/>
          <p:nvPr/>
        </p:nvSpPr>
        <p:spPr>
          <a:xfrm>
            <a:off x="1858807" y="6406028"/>
            <a:ext cx="1513235" cy="276999"/>
          </a:xfrm>
          <a:prstGeom prst="rect">
            <a:avLst/>
          </a:prstGeom>
          <a:noFill/>
        </p:spPr>
        <p:txBody>
          <a:bodyPr wrap="none" lIns="0" tIns="0" rIns="0" bIns="0">
            <a:spAutoFit/>
          </a:bodyPr>
          <a:lstStyle/>
          <a:p>
            <a:r>
              <a:rPr lang="en-AU" i="1" dirty="0">
                <a:solidFill>
                  <a:srgbClr val="2B6E1D"/>
                </a:solidFill>
                <a:latin typeface="Times New Roman" panose="02020603050405020304" pitchFamily="18" charset="0"/>
                <a:cs typeface="Times New Roman" panose="02020603050405020304" pitchFamily="18" charset="0"/>
              </a:rPr>
              <a:t>Dr Henry Cloud</a:t>
            </a:r>
          </a:p>
        </p:txBody>
      </p:sp>
      <p:sp>
        <p:nvSpPr>
          <p:cNvPr id="3" name="TextBox 2">
            <a:extLst>
              <a:ext uri="{FF2B5EF4-FFF2-40B4-BE49-F238E27FC236}">
                <a16:creationId xmlns:a16="http://schemas.microsoft.com/office/drawing/2014/main" id="{33F520A0-FA72-6FF2-9EBA-A55553138582}"/>
              </a:ext>
            </a:extLst>
          </p:cNvPr>
          <p:cNvSpPr txBox="1"/>
          <p:nvPr/>
        </p:nvSpPr>
        <p:spPr>
          <a:xfrm>
            <a:off x="1596789" y="2402006"/>
            <a:ext cx="2823850" cy="923330"/>
          </a:xfrm>
          <a:prstGeom prst="rect">
            <a:avLst/>
          </a:prstGeom>
          <a:noFill/>
        </p:spPr>
        <p:txBody>
          <a:bodyPr wrap="none" lIns="0" rtlCol="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Personal</a:t>
            </a:r>
          </a:p>
        </p:txBody>
      </p:sp>
      <p:sp>
        <p:nvSpPr>
          <p:cNvPr id="4" name="TextBox 3">
            <a:extLst>
              <a:ext uri="{FF2B5EF4-FFF2-40B4-BE49-F238E27FC236}">
                <a16:creationId xmlns:a16="http://schemas.microsoft.com/office/drawing/2014/main" id="{90330025-B81B-E73B-0FE6-8C12E6F2FF6B}"/>
              </a:ext>
            </a:extLst>
          </p:cNvPr>
          <p:cNvSpPr txBox="1"/>
          <p:nvPr/>
        </p:nvSpPr>
        <p:spPr>
          <a:xfrm>
            <a:off x="1596789" y="3323231"/>
            <a:ext cx="3131627" cy="923330"/>
          </a:xfrm>
          <a:prstGeom prst="rect">
            <a:avLst/>
          </a:prstGeom>
          <a:noFill/>
        </p:spPr>
        <p:txBody>
          <a:bodyPr wrap="none" lIns="0" rtlCol="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Pervasive</a:t>
            </a:r>
          </a:p>
        </p:txBody>
      </p:sp>
      <p:sp>
        <p:nvSpPr>
          <p:cNvPr id="5" name="TextBox 4">
            <a:extLst>
              <a:ext uri="{FF2B5EF4-FFF2-40B4-BE49-F238E27FC236}">
                <a16:creationId xmlns:a16="http://schemas.microsoft.com/office/drawing/2014/main" id="{7C751473-2B09-539F-6C3B-CA297CFA3E67}"/>
              </a:ext>
            </a:extLst>
          </p:cNvPr>
          <p:cNvSpPr txBox="1"/>
          <p:nvPr/>
        </p:nvSpPr>
        <p:spPr>
          <a:xfrm>
            <a:off x="1596789" y="4246050"/>
            <a:ext cx="3477875" cy="923330"/>
          </a:xfrm>
          <a:prstGeom prst="rect">
            <a:avLst/>
          </a:prstGeom>
          <a:noFill/>
        </p:spPr>
        <p:txBody>
          <a:bodyPr wrap="none" lIns="0" rtlCol="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Permanent</a:t>
            </a:r>
          </a:p>
        </p:txBody>
      </p:sp>
      <p:sp>
        <p:nvSpPr>
          <p:cNvPr id="6" name="TextBox 16">
            <a:extLst>
              <a:ext uri="{FF2B5EF4-FFF2-40B4-BE49-F238E27FC236}">
                <a16:creationId xmlns:a16="http://schemas.microsoft.com/office/drawing/2014/main" id="{6595E27D-47D1-E040-3123-4911BC2E8F17}"/>
              </a:ext>
            </a:extLst>
          </p:cNvPr>
          <p:cNvSpPr txBox="1"/>
          <p:nvPr/>
        </p:nvSpPr>
        <p:spPr>
          <a:xfrm>
            <a:off x="1596789" y="1598384"/>
            <a:ext cx="2928788"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THE THREE P’S</a:t>
            </a:r>
            <a:endParaRPr sz="2800" dirty="0"/>
          </a:p>
        </p:txBody>
      </p:sp>
    </p:spTree>
    <p:extLst>
      <p:ext uri="{BB962C8B-B14F-4D97-AF65-F5344CB8AC3E}">
        <p14:creationId xmlns:p14="http://schemas.microsoft.com/office/powerpoint/2010/main" val="2639031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507F08-3E5F-1D0C-D76D-5711712CD66D}"/>
              </a:ext>
            </a:extLst>
          </p:cNvPr>
          <p:cNvSpPr txBox="1"/>
          <p:nvPr/>
        </p:nvSpPr>
        <p:spPr>
          <a:xfrm>
            <a:off x="743048" y="2086105"/>
            <a:ext cx="5045612" cy="523220"/>
          </a:xfrm>
          <a:prstGeom prst="rect">
            <a:avLst/>
          </a:prstGeom>
          <a:noFill/>
        </p:spPr>
        <p:txBody>
          <a:bodyPr wrap="non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“By default, it must be My fault”</a:t>
            </a:r>
          </a:p>
        </p:txBody>
      </p:sp>
      <p:sp>
        <p:nvSpPr>
          <p:cNvPr id="3" name="TextBox 2">
            <a:extLst>
              <a:ext uri="{FF2B5EF4-FFF2-40B4-BE49-F238E27FC236}">
                <a16:creationId xmlns:a16="http://schemas.microsoft.com/office/drawing/2014/main" id="{A1C91496-DDAC-7D5F-6E52-63E206A02272}"/>
              </a:ext>
            </a:extLst>
          </p:cNvPr>
          <p:cNvSpPr txBox="1"/>
          <p:nvPr/>
        </p:nvSpPr>
        <p:spPr>
          <a:xfrm>
            <a:off x="743048" y="3030988"/>
            <a:ext cx="4186467" cy="954107"/>
          </a:xfrm>
          <a:prstGeom prst="rect">
            <a:avLst/>
          </a:prstGeom>
          <a:noFill/>
        </p:spPr>
        <p:txBody>
          <a:bodyPr wrap="non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Don’t say, “I’m bad” </a:t>
            </a:r>
          </a:p>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Rather say: “That’s bad” </a:t>
            </a:r>
          </a:p>
        </p:txBody>
      </p:sp>
      <p:sp>
        <p:nvSpPr>
          <p:cNvPr id="4" name="TextBox 3">
            <a:extLst>
              <a:ext uri="{FF2B5EF4-FFF2-40B4-BE49-F238E27FC236}">
                <a16:creationId xmlns:a16="http://schemas.microsoft.com/office/drawing/2014/main" id="{FA11B598-C291-7CDD-925D-FB8B854FECE8}"/>
              </a:ext>
            </a:extLst>
          </p:cNvPr>
          <p:cNvSpPr txBox="1"/>
          <p:nvPr/>
        </p:nvSpPr>
        <p:spPr>
          <a:xfrm>
            <a:off x="743048" y="4411412"/>
            <a:ext cx="5870518" cy="523220"/>
          </a:xfrm>
          <a:prstGeom prst="rect">
            <a:avLst/>
          </a:prstGeom>
          <a:noFill/>
        </p:spPr>
        <p:txBody>
          <a:bodyPr wrap="non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Take it seriously, but not personally.</a:t>
            </a:r>
          </a:p>
        </p:txBody>
      </p:sp>
      <p:sp>
        <p:nvSpPr>
          <p:cNvPr id="5" name="TextBox 16">
            <a:extLst>
              <a:ext uri="{FF2B5EF4-FFF2-40B4-BE49-F238E27FC236}">
                <a16:creationId xmlns:a16="http://schemas.microsoft.com/office/drawing/2014/main" id="{682FA7E5-3ACD-A7CA-88E7-B3AF18E414D4}"/>
              </a:ext>
            </a:extLst>
          </p:cNvPr>
          <p:cNvSpPr txBox="1"/>
          <p:nvPr/>
        </p:nvSpPr>
        <p:spPr>
          <a:xfrm>
            <a:off x="743048" y="1276993"/>
            <a:ext cx="2611393"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1. PERSONAL</a:t>
            </a:r>
            <a:endParaRPr sz="2800" dirty="0"/>
          </a:p>
        </p:txBody>
      </p:sp>
      <p:cxnSp>
        <p:nvCxnSpPr>
          <p:cNvPr id="7" name="Straight Connector 6">
            <a:extLst>
              <a:ext uri="{FF2B5EF4-FFF2-40B4-BE49-F238E27FC236}">
                <a16:creationId xmlns:a16="http://schemas.microsoft.com/office/drawing/2014/main" id="{32CB921B-802E-1B34-0352-76FA29774D9A}"/>
              </a:ext>
            </a:extLst>
          </p:cNvPr>
          <p:cNvCxnSpPr>
            <a:cxnSpLocks/>
          </p:cNvCxnSpPr>
          <p:nvPr/>
        </p:nvCxnSpPr>
        <p:spPr>
          <a:xfrm>
            <a:off x="743048" y="4244452"/>
            <a:ext cx="2047164" cy="0"/>
          </a:xfrm>
          <a:prstGeom prst="line">
            <a:avLst/>
          </a:prstGeom>
          <a:ln w="25400">
            <a:solidFill>
              <a:srgbClr val="2B6E1D"/>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C1267A4-5799-F9B0-F741-3DE9E9FEEF3B}"/>
              </a:ext>
            </a:extLst>
          </p:cNvPr>
          <p:cNvCxnSpPr>
            <a:cxnSpLocks/>
          </p:cNvCxnSpPr>
          <p:nvPr/>
        </p:nvCxnSpPr>
        <p:spPr>
          <a:xfrm>
            <a:off x="743048" y="2811437"/>
            <a:ext cx="2047164" cy="0"/>
          </a:xfrm>
          <a:prstGeom prst="line">
            <a:avLst/>
          </a:prstGeom>
          <a:ln w="25400">
            <a:solidFill>
              <a:srgbClr val="2B6E1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15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1A3DAB-18D0-1F39-55CC-A928FFC8BFB0}"/>
              </a:ext>
            </a:extLst>
          </p:cNvPr>
          <p:cNvSpPr txBox="1"/>
          <p:nvPr/>
        </p:nvSpPr>
        <p:spPr>
          <a:xfrm>
            <a:off x="1044054" y="2943298"/>
            <a:ext cx="5447731" cy="1384995"/>
          </a:xfrm>
          <a:prstGeom prst="rect">
            <a:avLst/>
          </a:prstGeom>
          <a:noFill/>
        </p:spPr>
        <p:txBody>
          <a:bodyPr wrap="squar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Don’t let negative thoughts fill your whole life. You are not terrible at everything.</a:t>
            </a:r>
          </a:p>
        </p:txBody>
      </p:sp>
      <p:sp>
        <p:nvSpPr>
          <p:cNvPr id="5" name="TextBox 16">
            <a:extLst>
              <a:ext uri="{FF2B5EF4-FFF2-40B4-BE49-F238E27FC236}">
                <a16:creationId xmlns:a16="http://schemas.microsoft.com/office/drawing/2014/main" id="{3CA8A2D1-43FA-ED68-4A1D-FF789990E98A}"/>
              </a:ext>
            </a:extLst>
          </p:cNvPr>
          <p:cNvSpPr txBox="1"/>
          <p:nvPr/>
        </p:nvSpPr>
        <p:spPr>
          <a:xfrm>
            <a:off x="1050525" y="2138841"/>
            <a:ext cx="2636335"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2. PERVASIVE</a:t>
            </a:r>
            <a:endParaRPr sz="2800" dirty="0"/>
          </a:p>
        </p:txBody>
      </p:sp>
    </p:spTree>
    <p:extLst>
      <p:ext uri="{BB962C8B-B14F-4D97-AF65-F5344CB8AC3E}">
        <p14:creationId xmlns:p14="http://schemas.microsoft.com/office/powerpoint/2010/main" val="976050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7B29DFE-BCA8-65DE-AB14-AF026D970AB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58AE4E7-2925-F48B-E822-9ECF8C47DB8F}"/>
              </a:ext>
            </a:extLst>
          </p:cNvPr>
          <p:cNvSpPr txBox="1"/>
          <p:nvPr/>
        </p:nvSpPr>
        <p:spPr>
          <a:xfrm>
            <a:off x="1044054" y="2943298"/>
            <a:ext cx="5447731" cy="954107"/>
          </a:xfrm>
          <a:prstGeom prst="rect">
            <a:avLst/>
          </a:prstGeom>
          <a:noFill/>
        </p:spPr>
        <p:txBody>
          <a:bodyPr wrap="squar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Believing things are permanent removes any hope of change.</a:t>
            </a:r>
          </a:p>
        </p:txBody>
      </p:sp>
      <p:sp>
        <p:nvSpPr>
          <p:cNvPr id="5" name="TextBox 16">
            <a:extLst>
              <a:ext uri="{FF2B5EF4-FFF2-40B4-BE49-F238E27FC236}">
                <a16:creationId xmlns:a16="http://schemas.microsoft.com/office/drawing/2014/main" id="{44D2E446-8B83-F9BF-900B-D12C83B99576}"/>
              </a:ext>
            </a:extLst>
          </p:cNvPr>
          <p:cNvSpPr txBox="1"/>
          <p:nvPr/>
        </p:nvSpPr>
        <p:spPr>
          <a:xfrm>
            <a:off x="1050525" y="2138841"/>
            <a:ext cx="289191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3. PERMANENT</a:t>
            </a:r>
            <a:endParaRPr sz="2800" dirty="0"/>
          </a:p>
        </p:txBody>
      </p:sp>
    </p:spTree>
    <p:extLst>
      <p:ext uri="{BB962C8B-B14F-4D97-AF65-F5344CB8AC3E}">
        <p14:creationId xmlns:p14="http://schemas.microsoft.com/office/powerpoint/2010/main" val="1805812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8F54ED-3C45-BB0C-0E73-5CD7A96B0D48}"/>
              </a:ext>
            </a:extLst>
          </p:cNvPr>
          <p:cNvSpPr txBox="1"/>
          <p:nvPr/>
        </p:nvSpPr>
        <p:spPr>
          <a:xfrm>
            <a:off x="900751" y="3066126"/>
            <a:ext cx="8871045" cy="2677656"/>
          </a:xfrm>
          <a:prstGeom prst="rect">
            <a:avLst/>
          </a:prstGeom>
          <a:noFill/>
        </p:spPr>
        <p:txBody>
          <a:bodyPr wrap="square" rtlCol="0">
            <a:spAutoFit/>
          </a:bodyPr>
          <a:lstStyle/>
          <a:p>
            <a:pPr marL="514350" indent="-514350">
              <a:buFont typeface="+mj-lt"/>
              <a:buAutoNum type="arabicPeriod"/>
            </a:pPr>
            <a:r>
              <a:rPr lang="en-US" sz="2800" dirty="0">
                <a:solidFill>
                  <a:schemeClr val="bg1"/>
                </a:solidFill>
                <a:latin typeface="Helvetica" pitchFamily="2" charset="0"/>
              </a:rPr>
              <a:t>Remind yourself that you can </a:t>
            </a:r>
            <a:r>
              <a:rPr lang="en-US" sz="2800" b="1" dirty="0">
                <a:solidFill>
                  <a:schemeClr val="bg1"/>
                </a:solidFill>
                <a:latin typeface="Helvetica" pitchFamily="2" charset="0"/>
              </a:rPr>
              <a:t>take things seriously without taking them personally.  </a:t>
            </a:r>
          </a:p>
          <a:p>
            <a:pPr marL="514350" indent="-514350">
              <a:buFont typeface="+mj-lt"/>
              <a:buAutoNum type="arabicPeriod"/>
            </a:pPr>
            <a:r>
              <a:rPr lang="en-US" sz="2800" dirty="0">
                <a:solidFill>
                  <a:schemeClr val="bg1"/>
                </a:solidFill>
                <a:latin typeface="Helvetica" pitchFamily="2" charset="0"/>
              </a:rPr>
              <a:t>Remember, </a:t>
            </a:r>
            <a:r>
              <a:rPr lang="en-US" sz="2800" b="1" dirty="0">
                <a:solidFill>
                  <a:schemeClr val="bg1"/>
                </a:solidFill>
                <a:latin typeface="Helvetica" pitchFamily="2" charset="0"/>
              </a:rPr>
              <a:t>your problems are not pervasive </a:t>
            </a:r>
            <a:r>
              <a:rPr lang="en-US" sz="2800" dirty="0">
                <a:solidFill>
                  <a:schemeClr val="bg1"/>
                </a:solidFill>
                <a:latin typeface="Helvetica" pitchFamily="2" charset="0"/>
              </a:rPr>
              <a:t>— identify areas of your life which are not problematic.</a:t>
            </a:r>
          </a:p>
          <a:p>
            <a:pPr marL="514350" indent="-514350">
              <a:buFont typeface="+mj-lt"/>
              <a:buAutoNum type="arabicPeriod"/>
            </a:pPr>
            <a:r>
              <a:rPr lang="en-US" sz="2800" dirty="0">
                <a:solidFill>
                  <a:schemeClr val="bg1"/>
                </a:solidFill>
                <a:latin typeface="Helvetica" pitchFamily="2" charset="0"/>
              </a:rPr>
              <a:t>Don’t see your problems as permanent. </a:t>
            </a:r>
            <a:r>
              <a:rPr lang="en-US" sz="2800" b="1" dirty="0">
                <a:solidFill>
                  <a:schemeClr val="bg1"/>
                </a:solidFill>
                <a:latin typeface="Helvetica" pitchFamily="2" charset="0"/>
              </a:rPr>
              <a:t>Change is possible.</a:t>
            </a:r>
          </a:p>
        </p:txBody>
      </p:sp>
      <p:sp>
        <p:nvSpPr>
          <p:cNvPr id="5" name="TextBox 16">
            <a:extLst>
              <a:ext uri="{FF2B5EF4-FFF2-40B4-BE49-F238E27FC236}">
                <a16:creationId xmlns:a16="http://schemas.microsoft.com/office/drawing/2014/main" id="{897A87FF-6B53-3FC3-1B1E-6FAFA1714DDD}"/>
              </a:ext>
            </a:extLst>
          </p:cNvPr>
          <p:cNvSpPr txBox="1"/>
          <p:nvPr/>
        </p:nvSpPr>
        <p:spPr>
          <a:xfrm>
            <a:off x="900751" y="2311327"/>
            <a:ext cx="1631958" cy="549755"/>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chemeClr val="tx1"/>
                </a:solidFill>
              </a:rPr>
              <a:t>REVIEW</a:t>
            </a:r>
            <a:endParaRPr sz="2800" dirty="0">
              <a:solidFill>
                <a:schemeClr val="tx1"/>
              </a:solidFill>
            </a:endParaRPr>
          </a:p>
        </p:txBody>
      </p:sp>
    </p:spTree>
    <p:extLst>
      <p:ext uri="{BB962C8B-B14F-4D97-AF65-F5344CB8AC3E}">
        <p14:creationId xmlns:p14="http://schemas.microsoft.com/office/powerpoint/2010/main" val="815036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932646C-B871-CFA6-2A39-0A8875DF2EB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83AA3E4-27C3-B1C4-7316-2DF11CE65223}"/>
              </a:ext>
            </a:extLst>
          </p:cNvPr>
          <p:cNvSpPr txBox="1"/>
          <p:nvPr/>
        </p:nvSpPr>
        <p:spPr>
          <a:xfrm>
            <a:off x="900751" y="2487628"/>
            <a:ext cx="8291885" cy="769441"/>
          </a:xfrm>
          <a:prstGeom prst="rect">
            <a:avLst/>
          </a:prstGeom>
          <a:noFill/>
        </p:spPr>
        <p:txBody>
          <a:bodyPr wrap="none" lIns="0" rtlCol="0">
            <a:spAutoFit/>
          </a:bodyPr>
          <a:lstStyle/>
          <a:p>
            <a:r>
              <a:rPr lang="en-US" sz="4400" b="1" dirty="0">
                <a:solidFill>
                  <a:srgbClr val="2B6E1D"/>
                </a:solidFill>
                <a:latin typeface="Helvetica" pitchFamily="2" charset="0"/>
              </a:rPr>
              <a:t>1. Prayer of Acknowledgement</a:t>
            </a:r>
          </a:p>
        </p:txBody>
      </p:sp>
      <p:sp>
        <p:nvSpPr>
          <p:cNvPr id="5" name="TextBox 16">
            <a:extLst>
              <a:ext uri="{FF2B5EF4-FFF2-40B4-BE49-F238E27FC236}">
                <a16:creationId xmlns:a16="http://schemas.microsoft.com/office/drawing/2014/main" id="{A60A1AC9-1F89-6359-005E-D1B71A6E5303}"/>
              </a:ext>
            </a:extLst>
          </p:cNvPr>
          <p:cNvSpPr txBox="1"/>
          <p:nvPr/>
        </p:nvSpPr>
        <p:spPr>
          <a:xfrm>
            <a:off x="900751" y="1042364"/>
            <a:ext cx="5660690" cy="980642"/>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THREE P’S TO HELP YOU FIND </a:t>
            </a:r>
            <a:br>
              <a:rPr lang="en-AU" sz="2800" dirty="0">
                <a:solidFill>
                  <a:srgbClr val="2B6E1D"/>
                </a:solidFill>
              </a:rPr>
            </a:br>
            <a:r>
              <a:rPr lang="en-AU" sz="2800" dirty="0">
                <a:solidFill>
                  <a:srgbClr val="2B6E1D"/>
                </a:solidFill>
              </a:rPr>
              <a:t>A WAY OUT OF THE FOG</a:t>
            </a:r>
            <a:endParaRPr sz="2800" dirty="0">
              <a:solidFill>
                <a:srgbClr val="2B6E1D"/>
              </a:solidFill>
            </a:endParaRPr>
          </a:p>
        </p:txBody>
      </p:sp>
      <p:sp>
        <p:nvSpPr>
          <p:cNvPr id="2" name="TextBox 1">
            <a:extLst>
              <a:ext uri="{FF2B5EF4-FFF2-40B4-BE49-F238E27FC236}">
                <a16:creationId xmlns:a16="http://schemas.microsoft.com/office/drawing/2014/main" id="{0C52EEF6-36A7-BF9A-1FAD-A25EDBF9AD61}"/>
              </a:ext>
            </a:extLst>
          </p:cNvPr>
          <p:cNvSpPr txBox="1"/>
          <p:nvPr/>
        </p:nvSpPr>
        <p:spPr>
          <a:xfrm>
            <a:off x="900751" y="3265622"/>
            <a:ext cx="8577563" cy="2246769"/>
          </a:xfrm>
          <a:prstGeom prst="rect">
            <a:avLst/>
          </a:prstGeom>
          <a:noFill/>
        </p:spPr>
        <p:txBody>
          <a:bodyPr wrap="square" lIns="0" rtlCol="0">
            <a:spAutoFit/>
          </a:bodyPr>
          <a:lstStyle/>
          <a:p>
            <a:r>
              <a:rPr lang="en-NZ" sz="2800" dirty="0">
                <a:solidFill>
                  <a:srgbClr val="2B6E1D"/>
                </a:solidFill>
                <a:latin typeface="Helvetica" pitchFamily="2" charset="0"/>
                <a:ea typeface="Helvetica Neue" panose="02000503000000020004" pitchFamily="2" charset="0"/>
                <a:cs typeface="Helvetica Neue" panose="02000503000000020004" pitchFamily="2" charset="0"/>
              </a:rPr>
              <a:t>“Be merciful to me, O LORD, for I am in distress; my eyes grow weak with sorrow, my soul and my body with grief.  My life is consumed by anguish and my years by groaning; my strength fails because of my affliction, and my bones grow weak.” Psalm 31:9</a:t>
            </a:r>
          </a:p>
        </p:txBody>
      </p:sp>
    </p:spTree>
    <p:extLst>
      <p:ext uri="{BB962C8B-B14F-4D97-AF65-F5344CB8AC3E}">
        <p14:creationId xmlns:p14="http://schemas.microsoft.com/office/powerpoint/2010/main" val="2510485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E25D97D-84A0-C44E-9767-B0FDFBE8F65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85691D0-0063-156C-CBF6-2F28985721F6}"/>
              </a:ext>
            </a:extLst>
          </p:cNvPr>
          <p:cNvSpPr txBox="1"/>
          <p:nvPr/>
        </p:nvSpPr>
        <p:spPr>
          <a:xfrm>
            <a:off x="900751" y="2487628"/>
            <a:ext cx="4401398" cy="769441"/>
          </a:xfrm>
          <a:prstGeom prst="rect">
            <a:avLst/>
          </a:prstGeom>
          <a:noFill/>
        </p:spPr>
        <p:txBody>
          <a:bodyPr wrap="none" lIns="0" rtlCol="0">
            <a:spAutoFit/>
          </a:bodyPr>
          <a:lstStyle/>
          <a:p>
            <a:r>
              <a:rPr lang="en-US" sz="4400" b="1" dirty="0">
                <a:solidFill>
                  <a:srgbClr val="2B6E1D"/>
                </a:solidFill>
                <a:latin typeface="Helvetica" pitchFamily="2" charset="0"/>
              </a:rPr>
              <a:t>2. Wait Patiently</a:t>
            </a:r>
          </a:p>
        </p:txBody>
      </p:sp>
      <p:sp>
        <p:nvSpPr>
          <p:cNvPr id="5" name="TextBox 16">
            <a:extLst>
              <a:ext uri="{FF2B5EF4-FFF2-40B4-BE49-F238E27FC236}">
                <a16:creationId xmlns:a16="http://schemas.microsoft.com/office/drawing/2014/main" id="{22F1ECAC-EE7E-13D4-8ED2-781AF73F7E76}"/>
              </a:ext>
            </a:extLst>
          </p:cNvPr>
          <p:cNvSpPr txBox="1"/>
          <p:nvPr/>
        </p:nvSpPr>
        <p:spPr>
          <a:xfrm>
            <a:off x="900751" y="1042364"/>
            <a:ext cx="5660690" cy="980642"/>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THREE P’S TO HELP YOU FIND </a:t>
            </a:r>
            <a:br>
              <a:rPr lang="en-AU" sz="2800" dirty="0">
                <a:solidFill>
                  <a:srgbClr val="2B6E1D"/>
                </a:solidFill>
              </a:rPr>
            </a:br>
            <a:r>
              <a:rPr lang="en-AU" sz="2800" dirty="0">
                <a:solidFill>
                  <a:srgbClr val="2B6E1D"/>
                </a:solidFill>
              </a:rPr>
              <a:t>A WAY OUT OF THE FOG</a:t>
            </a:r>
            <a:endParaRPr sz="2800" dirty="0">
              <a:solidFill>
                <a:srgbClr val="2B6E1D"/>
              </a:solidFill>
            </a:endParaRPr>
          </a:p>
        </p:txBody>
      </p:sp>
      <p:sp>
        <p:nvSpPr>
          <p:cNvPr id="2" name="TextBox 1">
            <a:extLst>
              <a:ext uri="{FF2B5EF4-FFF2-40B4-BE49-F238E27FC236}">
                <a16:creationId xmlns:a16="http://schemas.microsoft.com/office/drawing/2014/main" id="{F7F1DB75-5606-5C88-FCC3-8A480D2E9F75}"/>
              </a:ext>
            </a:extLst>
          </p:cNvPr>
          <p:cNvSpPr txBox="1"/>
          <p:nvPr/>
        </p:nvSpPr>
        <p:spPr>
          <a:xfrm>
            <a:off x="900751" y="3573625"/>
            <a:ext cx="4660294" cy="1815882"/>
          </a:xfrm>
          <a:prstGeom prst="rect">
            <a:avLst/>
          </a:prstGeom>
          <a:noFill/>
        </p:spPr>
        <p:txBody>
          <a:bodyPr wrap="square" lIns="0" rtlCol="0">
            <a:spAutoFit/>
          </a:bodyPr>
          <a:lstStyle/>
          <a:p>
            <a:r>
              <a:rPr lang="en-US" sz="2800" dirty="0">
                <a:solidFill>
                  <a:srgbClr val="2B6E1D"/>
                </a:solidFill>
                <a:latin typeface="Helvetica" pitchFamily="2" charset="0"/>
                <a:ea typeface="Helvetica Neue" panose="02000503000000020004" pitchFamily="2" charset="0"/>
                <a:cs typeface="Helvetica Neue" panose="02000503000000020004" pitchFamily="2" charset="0"/>
              </a:rPr>
              <a:t>I waited patiently for the LORD; he turned to me and heard my cry”. </a:t>
            </a:r>
          </a:p>
          <a:p>
            <a:r>
              <a:rPr lang="en-US" sz="2800" dirty="0">
                <a:solidFill>
                  <a:srgbClr val="2B6E1D"/>
                </a:solidFill>
                <a:latin typeface="Helvetica" pitchFamily="2" charset="0"/>
                <a:ea typeface="Helvetica Neue" panose="02000503000000020004" pitchFamily="2" charset="0"/>
                <a:cs typeface="Helvetica Neue" panose="02000503000000020004" pitchFamily="2" charset="0"/>
              </a:rPr>
              <a:t>Psalm 40-1-3</a:t>
            </a:r>
            <a:endParaRPr lang="en-NZ" sz="2800" dirty="0">
              <a:solidFill>
                <a:srgbClr val="2B6E1D"/>
              </a:solidFill>
              <a:latin typeface="Helvetica"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2547060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34B233B3-0285-364C-4627-B86F1CD13AC0}"/>
              </a:ext>
            </a:extLst>
          </p:cNvPr>
          <p:cNvSpPr txBox="1"/>
          <p:nvPr/>
        </p:nvSpPr>
        <p:spPr>
          <a:xfrm>
            <a:off x="2475639" y="742640"/>
            <a:ext cx="2572921"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3" name="TextBox 2">
            <a:extLst>
              <a:ext uri="{FF2B5EF4-FFF2-40B4-BE49-F238E27FC236}">
                <a16:creationId xmlns:a16="http://schemas.microsoft.com/office/drawing/2014/main" id="{F346B615-15CF-6E27-D5AD-5F745058A0BE}"/>
              </a:ext>
            </a:extLst>
          </p:cNvPr>
          <p:cNvSpPr txBox="1"/>
          <p:nvPr/>
        </p:nvSpPr>
        <p:spPr>
          <a:xfrm>
            <a:off x="2475638" y="1482869"/>
            <a:ext cx="7338921" cy="2677656"/>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3658959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50F0A-AC95-A993-D8EC-92F11CA12A9C}"/>
              </a:ext>
            </a:extLst>
          </p:cNvPr>
          <p:cNvSpPr txBox="1"/>
          <p:nvPr/>
        </p:nvSpPr>
        <p:spPr>
          <a:xfrm>
            <a:off x="900751" y="2487628"/>
            <a:ext cx="4401398" cy="769441"/>
          </a:xfrm>
          <a:prstGeom prst="rect">
            <a:avLst/>
          </a:prstGeom>
          <a:noFill/>
        </p:spPr>
        <p:txBody>
          <a:bodyPr wrap="none" lIns="0" rtlCol="0">
            <a:spAutoFit/>
          </a:bodyPr>
          <a:lstStyle/>
          <a:p>
            <a:r>
              <a:rPr lang="en-US" sz="4400" b="1" dirty="0">
                <a:solidFill>
                  <a:schemeClr val="bg1"/>
                </a:solidFill>
                <a:latin typeface="Helvetica" pitchFamily="2" charset="0"/>
              </a:rPr>
              <a:t>2. Wait Patiently</a:t>
            </a:r>
          </a:p>
        </p:txBody>
      </p:sp>
      <p:sp>
        <p:nvSpPr>
          <p:cNvPr id="3" name="TextBox 16">
            <a:extLst>
              <a:ext uri="{FF2B5EF4-FFF2-40B4-BE49-F238E27FC236}">
                <a16:creationId xmlns:a16="http://schemas.microsoft.com/office/drawing/2014/main" id="{D6720DB0-5DA1-2ECE-D766-EFBE0E89BDC5}"/>
              </a:ext>
            </a:extLst>
          </p:cNvPr>
          <p:cNvSpPr txBox="1"/>
          <p:nvPr/>
        </p:nvSpPr>
        <p:spPr>
          <a:xfrm>
            <a:off x="900751" y="1042364"/>
            <a:ext cx="5660690" cy="980642"/>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THREE P’S TO HELP YOU FIND </a:t>
            </a:r>
            <a:br>
              <a:rPr lang="en-AU" sz="2800" dirty="0">
                <a:solidFill>
                  <a:srgbClr val="2B6E1D"/>
                </a:solidFill>
              </a:rPr>
            </a:br>
            <a:r>
              <a:rPr lang="en-AU" sz="2800" dirty="0">
                <a:solidFill>
                  <a:srgbClr val="2B6E1D"/>
                </a:solidFill>
              </a:rPr>
              <a:t>A WAY OUT OF THE FOG</a:t>
            </a:r>
            <a:endParaRPr sz="2800" dirty="0">
              <a:solidFill>
                <a:srgbClr val="2B6E1D"/>
              </a:solidFill>
            </a:endParaRPr>
          </a:p>
        </p:txBody>
      </p:sp>
      <p:sp>
        <p:nvSpPr>
          <p:cNvPr id="4" name="TextBox 3">
            <a:extLst>
              <a:ext uri="{FF2B5EF4-FFF2-40B4-BE49-F238E27FC236}">
                <a16:creationId xmlns:a16="http://schemas.microsoft.com/office/drawing/2014/main" id="{FAAB82E2-F938-CB98-7967-16D0569D1C35}"/>
              </a:ext>
            </a:extLst>
          </p:cNvPr>
          <p:cNvSpPr txBox="1"/>
          <p:nvPr/>
        </p:nvSpPr>
        <p:spPr>
          <a:xfrm>
            <a:off x="900751" y="3573625"/>
            <a:ext cx="6283820" cy="2246769"/>
          </a:xfrm>
          <a:prstGeom prst="rect">
            <a:avLst/>
          </a:prstGeom>
          <a:noFill/>
        </p:spPr>
        <p:txBody>
          <a:bodyPr wrap="square" lIns="0" rtlCol="0">
            <a:spAutoFit/>
          </a:bodyPr>
          <a:lstStyle/>
          <a:p>
            <a:r>
              <a:rPr lang="en-US" sz="2800" dirty="0">
                <a:solidFill>
                  <a:schemeClr val="bg1"/>
                </a:solidFill>
                <a:latin typeface="Helvetica" pitchFamily="2" charset="0"/>
                <a:ea typeface="Helvetica Neue" panose="02000503000000020004" pitchFamily="2" charset="0"/>
                <a:cs typeface="Helvetica Neue" panose="02000503000000020004" pitchFamily="2" charset="0"/>
              </a:rPr>
              <a:t>David had been there. </a:t>
            </a:r>
          </a:p>
          <a:p>
            <a:r>
              <a:rPr lang="en-US" sz="2800" dirty="0">
                <a:solidFill>
                  <a:schemeClr val="bg1"/>
                </a:solidFill>
                <a:latin typeface="Helvetica" pitchFamily="2" charset="0"/>
                <a:ea typeface="Helvetica Neue" panose="02000503000000020004" pitchFamily="2" charset="0"/>
                <a:cs typeface="Helvetica Neue" panose="02000503000000020004" pitchFamily="2" charset="0"/>
              </a:rPr>
              <a:t>Psalm 23:4 says: “Even though I walk through the valley of the shadow of death, I will fear no evil, for you are with me; …”  That takes patience.</a:t>
            </a:r>
          </a:p>
        </p:txBody>
      </p:sp>
    </p:spTree>
    <p:extLst>
      <p:ext uri="{BB962C8B-B14F-4D97-AF65-F5344CB8AC3E}">
        <p14:creationId xmlns:p14="http://schemas.microsoft.com/office/powerpoint/2010/main" val="1128510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18376C-A637-9908-F3DF-3AFC65F74C1F}"/>
              </a:ext>
            </a:extLst>
          </p:cNvPr>
          <p:cNvSpPr txBox="1"/>
          <p:nvPr/>
        </p:nvSpPr>
        <p:spPr>
          <a:xfrm>
            <a:off x="1035698" y="976338"/>
            <a:ext cx="6102220" cy="5262979"/>
          </a:xfrm>
          <a:prstGeom prst="rect">
            <a:avLst/>
          </a:prstGeom>
          <a:noFill/>
        </p:spPr>
        <p:txBody>
          <a:bodyPr wrap="square">
            <a:spAutoFit/>
          </a:bodyPr>
          <a:lstStyle/>
          <a:p>
            <a:r>
              <a:rPr lang="en-AU" sz="2800" dirty="0">
                <a:solidFill>
                  <a:srgbClr val="2B6E1D"/>
                </a:solidFill>
                <a:latin typeface="Helvetica" pitchFamily="2" charset="0"/>
                <a:ea typeface="Helvetica Neue" panose="02000503000000020004" pitchFamily="2" charset="0"/>
                <a:cs typeface="Helvetica Neue" panose="02000503000000020004" pitchFamily="2" charset="0"/>
              </a:rPr>
              <a:t>I used to think that life came in waves: There was a wave of good and pleasant circumstances followed by a wave of bad and unpleasant circumstances, with a lot of ebb and flow in between. Or life was a series of hills and valleys; sometimes we’re up, then we’re down. But I’ve come to realize that life is much more like a set of parallel train tracks, with joy and sorrow running inseparably throughout our days.</a:t>
            </a:r>
          </a:p>
        </p:txBody>
      </p:sp>
    </p:spTree>
    <p:extLst>
      <p:ext uri="{BB962C8B-B14F-4D97-AF65-F5344CB8AC3E}">
        <p14:creationId xmlns:p14="http://schemas.microsoft.com/office/powerpoint/2010/main" val="3894339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BD0DBC1-FCD1-5F11-1032-EE0EB28B62B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DCC2D70-6069-0EA7-1C64-40DAFB231C60}"/>
              </a:ext>
            </a:extLst>
          </p:cNvPr>
          <p:cNvSpPr txBox="1"/>
          <p:nvPr/>
        </p:nvSpPr>
        <p:spPr>
          <a:xfrm>
            <a:off x="1035698" y="1152992"/>
            <a:ext cx="6102220" cy="4552015"/>
          </a:xfrm>
          <a:prstGeom prst="rect">
            <a:avLst/>
          </a:prstGeom>
          <a:noFill/>
        </p:spPr>
        <p:txBody>
          <a:bodyPr wrap="square">
            <a:spAutoFit/>
          </a:bodyPr>
          <a:lstStyle/>
          <a:p>
            <a:pPr fontAlgn="ctr">
              <a:lnSpc>
                <a:spcPct val="115000"/>
              </a:lnSpc>
              <a:spcAft>
                <a:spcPts val="850"/>
              </a:spcAft>
            </a:pPr>
            <a:r>
              <a:rPr lang="en-US" sz="2800" dirty="0">
                <a:solidFill>
                  <a:srgbClr val="2B6E1D"/>
                </a:solidFill>
                <a:latin typeface="Helvetica" pitchFamily="2" charset="0"/>
                <a:ea typeface="Helvetica Neue" panose="02000503000000020004" pitchFamily="2" charset="0"/>
                <a:cs typeface="Helvetica Neue" panose="02000503000000020004" pitchFamily="2" charset="0"/>
              </a:rPr>
              <a:t>Every day of your life good things happen. Beauty, pleasure, fulfilment, and perhaps even excitement occur. That’s the track of joy. But every day of your life also holds disappointment, challenges, struggles and perhaps even losses for you or those you love. That’s the track of sorrow.</a:t>
            </a:r>
            <a:r>
              <a:rPr lang="en-US" sz="2800" baseline="30000" dirty="0">
                <a:solidFill>
                  <a:srgbClr val="2B6E1D"/>
                </a:solidFill>
                <a:effectLst/>
                <a:latin typeface="Helvetica" pitchFamily="2" charset="0"/>
                <a:ea typeface="Helvetica Neue" panose="02000503000000020004" pitchFamily="2" charset="0"/>
                <a:cs typeface="Helvetica Neue" panose="02000503000000020004" pitchFamily="2" charset="0"/>
              </a:rPr>
              <a:t>3</a:t>
            </a:r>
            <a:endParaRPr lang="en-NZ" sz="2800" dirty="0">
              <a:solidFill>
                <a:srgbClr val="2B6E1D"/>
              </a:solidFill>
              <a:latin typeface="Helvetica" pitchFamily="2" charset="0"/>
              <a:ea typeface="Helvetica Neue" panose="02000503000000020004" pitchFamily="2" charset="0"/>
              <a:cs typeface="Helvetica Neue" panose="02000503000000020004" pitchFamily="2" charset="0"/>
            </a:endParaRPr>
          </a:p>
        </p:txBody>
      </p:sp>
      <p:sp>
        <p:nvSpPr>
          <p:cNvPr id="2" name="TextBox 1">
            <a:extLst>
              <a:ext uri="{FF2B5EF4-FFF2-40B4-BE49-F238E27FC236}">
                <a16:creationId xmlns:a16="http://schemas.microsoft.com/office/drawing/2014/main" id="{9C5C1019-FD73-2E39-CDC7-8165DF796AE2}"/>
              </a:ext>
            </a:extLst>
          </p:cNvPr>
          <p:cNvSpPr txBox="1"/>
          <p:nvPr/>
        </p:nvSpPr>
        <p:spPr>
          <a:xfrm>
            <a:off x="811763" y="6350044"/>
            <a:ext cx="5907771" cy="276999"/>
          </a:xfrm>
          <a:prstGeom prst="rect">
            <a:avLst/>
          </a:prstGeom>
          <a:noFill/>
        </p:spPr>
        <p:txBody>
          <a:bodyPr wrap="none" lIns="0" tIns="0" rIns="0" bIns="0">
            <a:spAutoFit/>
          </a:bodyPr>
          <a:lstStyle/>
          <a:p>
            <a:r>
              <a:rPr lang="en-AU" i="1" dirty="0">
                <a:solidFill>
                  <a:srgbClr val="2B6E1D"/>
                </a:solidFill>
                <a:latin typeface="Times New Roman" panose="02020603050405020304" pitchFamily="18" charset="0"/>
                <a:cs typeface="Times New Roman" panose="02020603050405020304" pitchFamily="18" charset="0"/>
              </a:rPr>
              <a:t>Kay Warren, Choose Joy: Because Happiness Is Not Enough. p </a:t>
            </a:r>
          </a:p>
        </p:txBody>
      </p:sp>
    </p:spTree>
    <p:extLst>
      <p:ext uri="{BB962C8B-B14F-4D97-AF65-F5344CB8AC3E}">
        <p14:creationId xmlns:p14="http://schemas.microsoft.com/office/powerpoint/2010/main" val="1911558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8A7D5E-9239-49A9-ABB6-783B804697AC}"/>
              </a:ext>
            </a:extLst>
          </p:cNvPr>
          <p:cNvSpPr txBox="1"/>
          <p:nvPr/>
        </p:nvSpPr>
        <p:spPr>
          <a:xfrm>
            <a:off x="1003609" y="1443841"/>
            <a:ext cx="4304372" cy="3970318"/>
          </a:xfrm>
          <a:prstGeom prst="rect">
            <a:avLst/>
          </a:prstGeom>
          <a:noFill/>
        </p:spPr>
        <p:txBody>
          <a:bodyPr wrap="square">
            <a:spAutoFit/>
          </a:bodyPr>
          <a:lstStyle/>
          <a:p>
            <a:r>
              <a:rPr lang="en-AU" sz="2800" dirty="0">
                <a:latin typeface="Helvetica" pitchFamily="2" charset="0"/>
              </a:rPr>
              <a:t>The process of changing our negative thoughts to positive thoughts can be greatly enhanced when we find ways to practice gratitude. Praising God is an uplifting way to show we are thankful for what he has done in our lives. </a:t>
            </a:r>
          </a:p>
        </p:txBody>
      </p:sp>
    </p:spTree>
    <p:extLst>
      <p:ext uri="{BB962C8B-B14F-4D97-AF65-F5344CB8AC3E}">
        <p14:creationId xmlns:p14="http://schemas.microsoft.com/office/powerpoint/2010/main" val="168985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A7B2AC7-A0E4-619D-E8F1-F8EE587BD8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5FDBEAD-AD64-2437-0D42-FCD095398FF7}"/>
              </a:ext>
            </a:extLst>
          </p:cNvPr>
          <p:cNvSpPr txBox="1"/>
          <p:nvPr/>
        </p:nvSpPr>
        <p:spPr>
          <a:xfrm>
            <a:off x="900751" y="2487628"/>
            <a:ext cx="3702296" cy="769441"/>
          </a:xfrm>
          <a:prstGeom prst="rect">
            <a:avLst/>
          </a:prstGeom>
          <a:noFill/>
        </p:spPr>
        <p:txBody>
          <a:bodyPr wrap="none" lIns="0" rtlCol="0">
            <a:spAutoFit/>
          </a:bodyPr>
          <a:lstStyle/>
          <a:p>
            <a:r>
              <a:rPr lang="en-US" sz="4400" b="1" dirty="0">
                <a:solidFill>
                  <a:schemeClr val="bg1"/>
                </a:solidFill>
                <a:latin typeface="Helvetica" pitchFamily="2" charset="0"/>
              </a:rPr>
              <a:t>3. Praise God</a:t>
            </a:r>
          </a:p>
        </p:txBody>
      </p:sp>
      <p:sp>
        <p:nvSpPr>
          <p:cNvPr id="3" name="TextBox 16">
            <a:extLst>
              <a:ext uri="{FF2B5EF4-FFF2-40B4-BE49-F238E27FC236}">
                <a16:creationId xmlns:a16="http://schemas.microsoft.com/office/drawing/2014/main" id="{94664D95-F038-9AAA-34F9-3B376F3C945D}"/>
              </a:ext>
            </a:extLst>
          </p:cNvPr>
          <p:cNvSpPr txBox="1"/>
          <p:nvPr/>
        </p:nvSpPr>
        <p:spPr>
          <a:xfrm>
            <a:off x="900751" y="1042364"/>
            <a:ext cx="5660690" cy="980642"/>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rgbClr val="2B6E1D"/>
                </a:solidFill>
              </a:rPr>
              <a:t>THREE P’S TO HELP YOU FIND </a:t>
            </a:r>
            <a:br>
              <a:rPr lang="en-AU" sz="2800" dirty="0">
                <a:solidFill>
                  <a:srgbClr val="2B6E1D"/>
                </a:solidFill>
              </a:rPr>
            </a:br>
            <a:r>
              <a:rPr lang="en-AU" sz="2800" dirty="0">
                <a:solidFill>
                  <a:srgbClr val="2B6E1D"/>
                </a:solidFill>
              </a:rPr>
              <a:t>A WAY OUT OF THE FOG</a:t>
            </a:r>
            <a:endParaRPr sz="2800" dirty="0">
              <a:solidFill>
                <a:srgbClr val="2B6E1D"/>
              </a:solidFill>
            </a:endParaRPr>
          </a:p>
        </p:txBody>
      </p:sp>
      <p:sp>
        <p:nvSpPr>
          <p:cNvPr id="4" name="TextBox 3">
            <a:extLst>
              <a:ext uri="{FF2B5EF4-FFF2-40B4-BE49-F238E27FC236}">
                <a16:creationId xmlns:a16="http://schemas.microsoft.com/office/drawing/2014/main" id="{6C300BE5-48CD-76B6-91A8-553394CC6001}"/>
              </a:ext>
            </a:extLst>
          </p:cNvPr>
          <p:cNvSpPr txBox="1"/>
          <p:nvPr/>
        </p:nvSpPr>
        <p:spPr>
          <a:xfrm>
            <a:off x="900751" y="3573625"/>
            <a:ext cx="6283820" cy="1815882"/>
          </a:xfrm>
          <a:prstGeom prst="rect">
            <a:avLst/>
          </a:prstGeom>
          <a:noFill/>
        </p:spPr>
        <p:txBody>
          <a:bodyPr wrap="square" lIns="0" rtlCol="0">
            <a:spAutoFit/>
          </a:bodyPr>
          <a:lstStyle/>
          <a:p>
            <a:r>
              <a:rPr lang="en-US" sz="2800" dirty="0">
                <a:solidFill>
                  <a:schemeClr val="bg1"/>
                </a:solidFill>
                <a:latin typeface="Helvetica" pitchFamily="2" charset="0"/>
                <a:ea typeface="Helvetica Neue" panose="02000503000000020004" pitchFamily="2" charset="0"/>
                <a:cs typeface="Helvetica Neue" panose="02000503000000020004" pitchFamily="2" charset="0"/>
              </a:rPr>
              <a:t>But I trust in your unfailing love; my heart rejoices in your salvation. I will sing to the LORD, for he has been good to me.”  Psalm 13:5-6</a:t>
            </a:r>
            <a:endParaRPr lang="en-NZ" sz="2800" dirty="0">
              <a:solidFill>
                <a:schemeClr val="bg1"/>
              </a:solidFill>
              <a:latin typeface="Helvetica"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24903657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191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50FC365-58F6-21A5-4471-F1CC8F88689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F23B519-0DC2-5059-2FFF-85AAE394148A}"/>
              </a:ext>
            </a:extLst>
          </p:cNvPr>
          <p:cNvSpPr txBox="1"/>
          <p:nvPr/>
        </p:nvSpPr>
        <p:spPr>
          <a:xfrm>
            <a:off x="900751" y="3066126"/>
            <a:ext cx="8871045" cy="1200329"/>
          </a:xfrm>
          <a:prstGeom prst="rect">
            <a:avLst/>
          </a:prstGeom>
          <a:noFill/>
        </p:spPr>
        <p:txBody>
          <a:bodyPr wrap="square" rtlCol="0">
            <a:spAutoFit/>
          </a:bodyPr>
          <a:lstStyle/>
          <a:p>
            <a:r>
              <a:rPr lang="en-US" sz="3600" dirty="0">
                <a:solidFill>
                  <a:schemeClr val="bg1"/>
                </a:solidFill>
                <a:latin typeface="Helvetica" pitchFamily="2" charset="0"/>
              </a:rPr>
              <a:t>There are three helpful P’s:</a:t>
            </a:r>
          </a:p>
          <a:p>
            <a:r>
              <a:rPr lang="en-US" sz="3600" b="1" dirty="0">
                <a:solidFill>
                  <a:schemeClr val="bg1"/>
                </a:solidFill>
                <a:latin typeface="Helvetica" pitchFamily="2" charset="0"/>
              </a:rPr>
              <a:t>Prayer, Patience </a:t>
            </a:r>
            <a:r>
              <a:rPr lang="en-US" sz="3600" dirty="0">
                <a:solidFill>
                  <a:schemeClr val="bg1"/>
                </a:solidFill>
                <a:latin typeface="Helvetica" pitchFamily="2" charset="0"/>
              </a:rPr>
              <a:t>and</a:t>
            </a:r>
            <a:r>
              <a:rPr lang="en-US" sz="3600" b="1" dirty="0">
                <a:solidFill>
                  <a:schemeClr val="bg1"/>
                </a:solidFill>
                <a:latin typeface="Helvetica" pitchFamily="2" charset="0"/>
              </a:rPr>
              <a:t> Praise</a:t>
            </a:r>
            <a:r>
              <a:rPr lang="en-US" sz="3600" dirty="0">
                <a:solidFill>
                  <a:schemeClr val="bg1"/>
                </a:solidFill>
                <a:latin typeface="Helvetica" pitchFamily="2" charset="0"/>
              </a:rPr>
              <a:t>.</a:t>
            </a:r>
          </a:p>
        </p:txBody>
      </p:sp>
      <p:sp>
        <p:nvSpPr>
          <p:cNvPr id="5" name="TextBox 16">
            <a:extLst>
              <a:ext uri="{FF2B5EF4-FFF2-40B4-BE49-F238E27FC236}">
                <a16:creationId xmlns:a16="http://schemas.microsoft.com/office/drawing/2014/main" id="{342488EB-7E83-A347-30FF-6BFAC2B74F36}"/>
              </a:ext>
            </a:extLst>
          </p:cNvPr>
          <p:cNvSpPr txBox="1"/>
          <p:nvPr/>
        </p:nvSpPr>
        <p:spPr>
          <a:xfrm>
            <a:off x="900751" y="2311327"/>
            <a:ext cx="1631958" cy="549755"/>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chemeClr val="tx1"/>
                </a:solidFill>
              </a:rPr>
              <a:t>REVIEW</a:t>
            </a:r>
            <a:endParaRPr sz="2800" dirty="0">
              <a:solidFill>
                <a:schemeClr val="tx1"/>
              </a:solidFill>
            </a:endParaRPr>
          </a:p>
        </p:txBody>
      </p:sp>
    </p:spTree>
    <p:extLst>
      <p:ext uri="{BB962C8B-B14F-4D97-AF65-F5344CB8AC3E}">
        <p14:creationId xmlns:p14="http://schemas.microsoft.com/office/powerpoint/2010/main" val="511583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5C30D9F-1470-BB02-91DB-B8ED0C09E92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A8B7634-CF51-CABC-01B4-3D6C7CBF079D}"/>
              </a:ext>
            </a:extLst>
          </p:cNvPr>
          <p:cNvSpPr txBox="1"/>
          <p:nvPr/>
        </p:nvSpPr>
        <p:spPr>
          <a:xfrm>
            <a:off x="788784" y="2189049"/>
            <a:ext cx="5705322" cy="523220"/>
          </a:xfrm>
          <a:prstGeom prst="rect">
            <a:avLst/>
          </a:prstGeom>
          <a:noFill/>
        </p:spPr>
        <p:txBody>
          <a:bodyPr wrap="square" lIns="0" rtlCol="0">
            <a:spAutoFit/>
          </a:bodyPr>
          <a:lstStyle/>
          <a:p>
            <a:r>
              <a:rPr lang="en-US" sz="2800" b="1" dirty="0">
                <a:solidFill>
                  <a:srgbClr val="2B6E1D"/>
                </a:solidFill>
                <a:latin typeface="Helvetica" pitchFamily="2" charset="0"/>
              </a:rPr>
              <a:t>Words to encourage you:</a:t>
            </a:r>
          </a:p>
        </p:txBody>
      </p:sp>
      <p:sp>
        <p:nvSpPr>
          <p:cNvPr id="5" name="TextBox 16">
            <a:extLst>
              <a:ext uri="{FF2B5EF4-FFF2-40B4-BE49-F238E27FC236}">
                <a16:creationId xmlns:a16="http://schemas.microsoft.com/office/drawing/2014/main" id="{BB9DBC16-9520-F994-D134-F664A1B23CD6}"/>
              </a:ext>
            </a:extLst>
          </p:cNvPr>
          <p:cNvSpPr txBox="1"/>
          <p:nvPr/>
        </p:nvSpPr>
        <p:spPr>
          <a:xfrm>
            <a:off x="788784" y="1196819"/>
            <a:ext cx="2666665" cy="549755"/>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solidFill>
                  <a:schemeClr val="tx1"/>
                </a:solidFill>
              </a:rPr>
              <a:t>AFFIRMATION</a:t>
            </a:r>
            <a:endParaRPr sz="2800" dirty="0">
              <a:solidFill>
                <a:schemeClr val="tx1"/>
              </a:solidFill>
            </a:endParaRPr>
          </a:p>
        </p:txBody>
      </p:sp>
      <p:sp>
        <p:nvSpPr>
          <p:cNvPr id="2" name="TextBox 1">
            <a:extLst>
              <a:ext uri="{FF2B5EF4-FFF2-40B4-BE49-F238E27FC236}">
                <a16:creationId xmlns:a16="http://schemas.microsoft.com/office/drawing/2014/main" id="{866278EA-7FD7-8B45-A2D6-8C44D733D006}"/>
              </a:ext>
            </a:extLst>
          </p:cNvPr>
          <p:cNvSpPr txBox="1"/>
          <p:nvPr/>
        </p:nvSpPr>
        <p:spPr>
          <a:xfrm>
            <a:off x="788784" y="3047465"/>
            <a:ext cx="5705322" cy="2677656"/>
          </a:xfrm>
          <a:prstGeom prst="rect">
            <a:avLst/>
          </a:prstGeom>
          <a:noFill/>
        </p:spPr>
        <p:txBody>
          <a:bodyPr wrap="square" lIns="0" rtlCol="0">
            <a:spAutoFit/>
          </a:bodyPr>
          <a:lstStyle/>
          <a:p>
            <a:r>
              <a:rPr lang="en-US" sz="2800" dirty="0">
                <a:solidFill>
                  <a:srgbClr val="2B6E1D"/>
                </a:solidFill>
                <a:latin typeface="Helvetica" pitchFamily="2" charset="0"/>
              </a:rPr>
              <a:t>May the words of Psalm 40:2 be your experience.  </a:t>
            </a:r>
            <a:br>
              <a:rPr lang="en-US" sz="2800" dirty="0">
                <a:solidFill>
                  <a:srgbClr val="2B6E1D"/>
                </a:solidFill>
                <a:latin typeface="Helvetica" pitchFamily="2" charset="0"/>
              </a:rPr>
            </a:br>
            <a:endParaRPr lang="en-US" sz="2800" i="1" dirty="0">
              <a:solidFill>
                <a:srgbClr val="2B6E1D"/>
              </a:solidFill>
              <a:latin typeface="Helvetica" pitchFamily="2" charset="0"/>
            </a:endParaRPr>
          </a:p>
          <a:p>
            <a:r>
              <a:rPr lang="en-US" sz="2800" i="1" dirty="0">
                <a:solidFill>
                  <a:srgbClr val="2B6E1D"/>
                </a:solidFill>
                <a:latin typeface="Helvetica" pitchFamily="2" charset="0"/>
              </a:rPr>
              <a:t>“He lifted me out of the slimy pit, out of the mud and mire; he set my feet on a rock.”</a:t>
            </a:r>
          </a:p>
        </p:txBody>
      </p:sp>
    </p:spTree>
    <p:extLst>
      <p:ext uri="{BB962C8B-B14F-4D97-AF65-F5344CB8AC3E}">
        <p14:creationId xmlns:p14="http://schemas.microsoft.com/office/powerpoint/2010/main" val="1303560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80B540-0902-C1A7-2F1C-58833EB550C2}"/>
              </a:ext>
            </a:extLst>
          </p:cNvPr>
          <p:cNvSpPr txBox="1"/>
          <p:nvPr/>
        </p:nvSpPr>
        <p:spPr>
          <a:xfrm>
            <a:off x="757825" y="2598003"/>
            <a:ext cx="5424562" cy="830997"/>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God Understands</a:t>
            </a:r>
          </a:p>
        </p:txBody>
      </p:sp>
      <p:sp>
        <p:nvSpPr>
          <p:cNvPr id="3" name="TextBox 2">
            <a:extLst>
              <a:ext uri="{FF2B5EF4-FFF2-40B4-BE49-F238E27FC236}">
                <a16:creationId xmlns:a16="http://schemas.microsoft.com/office/drawing/2014/main" id="{A32DC386-DE11-A2C5-1F5B-A81D384285AF}"/>
              </a:ext>
            </a:extLst>
          </p:cNvPr>
          <p:cNvSpPr txBox="1"/>
          <p:nvPr/>
        </p:nvSpPr>
        <p:spPr>
          <a:xfrm>
            <a:off x="757825" y="3424721"/>
            <a:ext cx="5668218" cy="553998"/>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when you’re feeling down…</a:t>
            </a:r>
          </a:p>
        </p:txBody>
      </p:sp>
      <p:sp>
        <p:nvSpPr>
          <p:cNvPr id="4" name="TextBox 3">
            <a:extLst>
              <a:ext uri="{FF2B5EF4-FFF2-40B4-BE49-F238E27FC236}">
                <a16:creationId xmlns:a16="http://schemas.microsoft.com/office/drawing/2014/main" id="{35C8FA5F-E04F-7DD0-17A7-EB799C85300C}"/>
              </a:ext>
            </a:extLst>
          </p:cNvPr>
          <p:cNvSpPr txBox="1"/>
          <p:nvPr/>
        </p:nvSpPr>
        <p:spPr>
          <a:xfrm>
            <a:off x="757825" y="3938289"/>
            <a:ext cx="4719241" cy="553998"/>
          </a:xfrm>
          <a:prstGeom prst="rect">
            <a:avLst/>
          </a:prstGeom>
          <a:noFill/>
        </p:spPr>
        <p:txBody>
          <a:bodyPr wrap="none" lIns="0" tIns="0" rIns="0" bIns="0">
            <a:spAutoFit/>
          </a:bodyPr>
          <a:lstStyle/>
          <a:p>
            <a:r>
              <a:rPr lang="en-AU" sz="3600" dirty="0">
                <a:latin typeface="Helvetica" pitchFamily="2" charset="0"/>
                <a:ea typeface="Helvetica Neue Medium" panose="02000503000000020004" pitchFamily="2" charset="0"/>
                <a:cs typeface="Helvetica Neue Medium" panose="02000503000000020004" pitchFamily="2" charset="0"/>
              </a:rPr>
              <a:t>but wants to lift you up!</a:t>
            </a:r>
          </a:p>
        </p:txBody>
      </p:sp>
    </p:spTree>
    <p:extLst>
      <p:ext uri="{BB962C8B-B14F-4D97-AF65-F5344CB8AC3E}">
        <p14:creationId xmlns:p14="http://schemas.microsoft.com/office/powerpoint/2010/main" val="2307176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5373AE-BA9F-48F2-8645-DF516875D489}"/>
              </a:ext>
            </a:extLst>
          </p:cNvPr>
          <p:cNvSpPr txBox="1"/>
          <p:nvPr/>
        </p:nvSpPr>
        <p:spPr>
          <a:xfrm>
            <a:off x="1025393" y="1898269"/>
            <a:ext cx="9779456" cy="3339376"/>
          </a:xfrm>
          <a:prstGeom prst="rect">
            <a:avLst/>
          </a:prstGeom>
          <a:noFill/>
        </p:spPr>
        <p:txBody>
          <a:bodyPr wrap="square" lIns="0" rtlCol="0">
            <a:spAutoFit/>
          </a:bodyPr>
          <a:lstStyle/>
          <a:p>
            <a:pPr>
              <a:spcAft>
                <a:spcPts val="600"/>
              </a:spcAft>
            </a:pP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1. https://</a:t>
            </a:r>
            <a:r>
              <a:rPr lang="en-NZ" sz="2800" dirty="0" err="1">
                <a:solidFill>
                  <a:srgbClr val="2B6E1D"/>
                </a:solidFill>
                <a:latin typeface="Helvetica" pitchFamily="2" charset="0"/>
                <a:ea typeface="Helvetica Neue" panose="02000503000000020004" pitchFamily="2" charset="0"/>
                <a:cs typeface="Helvetica Neue" panose="02000503000000020004" pitchFamily="2" charset="0"/>
              </a:rPr>
              <a:t>www.who.int</a:t>
            </a: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/news/item/30-03-2017--depression-let-s-talk-says-who-as-depression-tops-list-of-causes-of-ill-health </a:t>
            </a:r>
          </a:p>
          <a:p>
            <a:pPr>
              <a:spcAft>
                <a:spcPts val="600"/>
              </a:spcAft>
            </a:pP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2. https://</a:t>
            </a:r>
            <a:r>
              <a:rPr lang="en-NZ" sz="2800" dirty="0" err="1">
                <a:solidFill>
                  <a:srgbClr val="2B6E1D"/>
                </a:solidFill>
                <a:latin typeface="Helvetica" pitchFamily="2" charset="0"/>
                <a:ea typeface="Helvetica Neue" panose="02000503000000020004" pitchFamily="2" charset="0"/>
                <a:cs typeface="Helvetica Neue" panose="02000503000000020004" pitchFamily="2" charset="0"/>
              </a:rPr>
              <a:t>www.youtube.com</a:t>
            </a: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a:t>
            </a:r>
            <a:r>
              <a:rPr lang="en-NZ" sz="2800" dirty="0" err="1">
                <a:solidFill>
                  <a:srgbClr val="2B6E1D"/>
                </a:solidFill>
                <a:latin typeface="Helvetica" pitchFamily="2" charset="0"/>
                <a:ea typeface="Helvetica Neue" panose="02000503000000020004" pitchFamily="2" charset="0"/>
                <a:cs typeface="Helvetica Neue" panose="02000503000000020004" pitchFamily="2" charset="0"/>
              </a:rPr>
              <a:t>watch?v</a:t>
            </a: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=tEeHCaJ9roU </a:t>
            </a:r>
          </a:p>
          <a:p>
            <a:pPr>
              <a:spcAft>
                <a:spcPts val="600"/>
              </a:spcAft>
            </a:pP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3. Choose Joy: Because Happiness Is Not Enough. Kay Warren. Revell Publishing, 2012. Kindle edition. Page 19</a:t>
            </a:r>
          </a:p>
          <a:p>
            <a:pPr>
              <a:spcAft>
                <a:spcPts val="600"/>
              </a:spcAft>
            </a:pPr>
            <a:r>
              <a:rPr lang="en-NZ" sz="2800" dirty="0">
                <a:solidFill>
                  <a:srgbClr val="2B6E1D"/>
                </a:solidFill>
                <a:latin typeface="Helvetica" pitchFamily="2" charset="0"/>
                <a:ea typeface="Helvetica Neue" panose="02000503000000020004" pitchFamily="2" charset="0"/>
                <a:cs typeface="Helvetica Neue" panose="02000503000000020004" pitchFamily="2" charset="0"/>
              </a:rPr>
              <a:t>All scripture references from NIV.</a:t>
            </a:r>
          </a:p>
        </p:txBody>
      </p:sp>
      <p:sp>
        <p:nvSpPr>
          <p:cNvPr id="3" name="TextBox 16">
            <a:extLst>
              <a:ext uri="{FF2B5EF4-FFF2-40B4-BE49-F238E27FC236}">
                <a16:creationId xmlns:a16="http://schemas.microsoft.com/office/drawing/2014/main" id="{99C9F61B-1CDF-5EB8-84E1-B385CD37CD55}"/>
              </a:ext>
            </a:extLst>
          </p:cNvPr>
          <p:cNvSpPr txBox="1"/>
          <p:nvPr/>
        </p:nvSpPr>
        <p:spPr>
          <a:xfrm>
            <a:off x="1031864" y="1093812"/>
            <a:ext cx="2670704"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REFERENCES</a:t>
            </a:r>
            <a:endParaRPr sz="2800" dirty="0"/>
          </a:p>
        </p:txBody>
      </p:sp>
    </p:spTree>
    <p:extLst>
      <p:ext uri="{BB962C8B-B14F-4D97-AF65-F5344CB8AC3E}">
        <p14:creationId xmlns:p14="http://schemas.microsoft.com/office/powerpoint/2010/main" val="3100513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BC3106-B944-9B04-0F00-281093C383B8}"/>
              </a:ext>
            </a:extLst>
          </p:cNvPr>
          <p:cNvSpPr txBox="1"/>
          <p:nvPr/>
        </p:nvSpPr>
        <p:spPr>
          <a:xfrm>
            <a:off x="807929" y="2846632"/>
            <a:ext cx="5655394" cy="1661993"/>
          </a:xfrm>
          <a:prstGeom prst="rect">
            <a:avLst/>
          </a:prstGeom>
          <a:noFill/>
        </p:spPr>
        <p:txBody>
          <a:bodyPr wrap="none" lIns="0" tIns="0" rIns="0" bIns="0">
            <a:spAutoFit/>
          </a:bodyPr>
          <a:lstStyle/>
          <a:p>
            <a:r>
              <a:rPr lang="en-AU" sz="5400" dirty="0">
                <a:solidFill>
                  <a:srgbClr val="E7DED4"/>
                </a:solidFill>
                <a:latin typeface="Helvetica" pitchFamily="2" charset="0"/>
                <a:ea typeface="Helvetica Neue" panose="02000503000000020004" pitchFamily="2" charset="0"/>
                <a:cs typeface="Helvetica Neue" panose="02000503000000020004" pitchFamily="2" charset="0"/>
              </a:rPr>
              <a:t>Finding Joy in the </a:t>
            </a:r>
            <a:br>
              <a:rPr lang="en-AU" sz="5400" dirty="0">
                <a:solidFill>
                  <a:srgbClr val="E7DED4"/>
                </a:solidFill>
                <a:latin typeface="Helvetica" pitchFamily="2" charset="0"/>
                <a:ea typeface="Helvetica Neue" panose="02000503000000020004" pitchFamily="2" charset="0"/>
                <a:cs typeface="Helvetica Neue" panose="02000503000000020004" pitchFamily="2" charset="0"/>
              </a:rPr>
            </a:br>
            <a:r>
              <a:rPr lang="en-AU" sz="5400" dirty="0">
                <a:solidFill>
                  <a:srgbClr val="E7DED4"/>
                </a:solidFill>
                <a:latin typeface="Helvetica" pitchFamily="2" charset="0"/>
                <a:ea typeface="Helvetica Neue" panose="02000503000000020004" pitchFamily="2" charset="0"/>
                <a:cs typeface="Helvetica Neue" panose="02000503000000020004" pitchFamily="2" charset="0"/>
              </a:rPr>
              <a:t>Fog of Depression</a:t>
            </a:r>
          </a:p>
        </p:txBody>
      </p:sp>
      <p:sp>
        <p:nvSpPr>
          <p:cNvPr id="4" name="TextBox 3">
            <a:extLst>
              <a:ext uri="{FF2B5EF4-FFF2-40B4-BE49-F238E27FC236}">
                <a16:creationId xmlns:a16="http://schemas.microsoft.com/office/drawing/2014/main" id="{95B9904C-6B50-F5A1-9624-750EFF9B5B11}"/>
              </a:ext>
            </a:extLst>
          </p:cNvPr>
          <p:cNvSpPr txBox="1"/>
          <p:nvPr/>
        </p:nvSpPr>
        <p:spPr>
          <a:xfrm>
            <a:off x="807929" y="4625328"/>
            <a:ext cx="4249561" cy="615553"/>
          </a:xfrm>
          <a:prstGeom prst="rect">
            <a:avLst/>
          </a:prstGeom>
          <a:noFill/>
        </p:spPr>
        <p:txBody>
          <a:bodyPr wrap="none" lIns="0" tIns="0" rIns="0" bIns="0">
            <a:spAutoFit/>
          </a:bodyPr>
          <a:lstStyle/>
          <a:p>
            <a:r>
              <a:rPr lang="en-AU" sz="4000" dirty="0">
                <a:solidFill>
                  <a:schemeClr val="bg1"/>
                </a:solidFill>
                <a:latin typeface="Helvetica" pitchFamily="2" charset="0"/>
                <a:ea typeface="Helvetica Neue Medium" panose="02000503000000020004" pitchFamily="2" charset="0"/>
                <a:cs typeface="Helvetica Neue Medium" panose="02000503000000020004" pitchFamily="2" charset="0"/>
              </a:rPr>
              <a:t>Pastor Bob Larsen</a:t>
            </a:r>
          </a:p>
        </p:txBody>
      </p:sp>
      <p:sp>
        <p:nvSpPr>
          <p:cNvPr id="6" name="TextBox 5">
            <a:extLst>
              <a:ext uri="{FF2B5EF4-FFF2-40B4-BE49-F238E27FC236}">
                <a16:creationId xmlns:a16="http://schemas.microsoft.com/office/drawing/2014/main" id="{3E8FF125-D5E1-2FCD-CA01-3A8D10691708}"/>
              </a:ext>
            </a:extLst>
          </p:cNvPr>
          <p:cNvSpPr txBox="1"/>
          <p:nvPr/>
        </p:nvSpPr>
        <p:spPr>
          <a:xfrm>
            <a:off x="807929" y="5341502"/>
            <a:ext cx="3926203" cy="276999"/>
          </a:xfrm>
          <a:prstGeom prst="rect">
            <a:avLst/>
          </a:prstGeom>
          <a:noFill/>
        </p:spPr>
        <p:txBody>
          <a:bodyPr wrap="none" lIns="0" tIns="0" rIns="0" bIns="0">
            <a:spAutoFit/>
          </a:bodyPr>
          <a:lstStyle/>
          <a:p>
            <a:r>
              <a:rPr lang="en-AU" i="1" dirty="0">
                <a:solidFill>
                  <a:schemeClr val="bg1"/>
                </a:solidFill>
                <a:latin typeface="Times New Roman" panose="02020603050405020304" pitchFamily="18" charset="0"/>
                <a:cs typeface="Times New Roman" panose="02020603050405020304" pitchFamily="18" charset="0"/>
              </a:rPr>
              <a:t>President, North New Zealand Conference</a:t>
            </a:r>
          </a:p>
        </p:txBody>
      </p:sp>
    </p:spTree>
    <p:extLst>
      <p:ext uri="{BB962C8B-B14F-4D97-AF65-F5344CB8AC3E}">
        <p14:creationId xmlns:p14="http://schemas.microsoft.com/office/powerpoint/2010/main" val="4252973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34B233B3-0285-364C-4627-B86F1CD13AC0}"/>
              </a:ext>
            </a:extLst>
          </p:cNvPr>
          <p:cNvSpPr txBox="1"/>
          <p:nvPr/>
        </p:nvSpPr>
        <p:spPr>
          <a:xfrm>
            <a:off x="2475639" y="742640"/>
            <a:ext cx="2572921"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DISCLAIMER:</a:t>
            </a:r>
            <a:endParaRPr sz="2800" dirty="0"/>
          </a:p>
        </p:txBody>
      </p:sp>
      <p:sp>
        <p:nvSpPr>
          <p:cNvPr id="3" name="TextBox 2">
            <a:extLst>
              <a:ext uri="{FF2B5EF4-FFF2-40B4-BE49-F238E27FC236}">
                <a16:creationId xmlns:a16="http://schemas.microsoft.com/office/drawing/2014/main" id="{F346B615-15CF-6E27-D5AD-5F745058A0BE}"/>
              </a:ext>
            </a:extLst>
          </p:cNvPr>
          <p:cNvSpPr txBox="1"/>
          <p:nvPr/>
        </p:nvSpPr>
        <p:spPr>
          <a:xfrm>
            <a:off x="2475638" y="1482869"/>
            <a:ext cx="7338921" cy="2677656"/>
          </a:xfrm>
          <a:prstGeom prst="rect">
            <a:avLst/>
          </a:prstGeom>
          <a:noFill/>
        </p:spPr>
        <p:txBody>
          <a:bodyPr wrap="square" lIns="0">
            <a:spAutoFit/>
          </a:bodyPr>
          <a:lstStyle/>
          <a:p>
            <a:r>
              <a:rPr lang="en-GB" sz="2400" dirty="0">
                <a:effectLst/>
                <a:latin typeface="Helvetica" pitchFamily="2" charset="0"/>
                <a:ea typeface="Calibri" panose="020F0502020204030204" pitchFamily="34" charset="0"/>
                <a:cs typeface="Adobe Garamond Pro" panose="02020502060506020403" pitchFamily="18" charset="0"/>
              </a:rPr>
              <a:t>The health information contained in this devotional is for general population use only, and must not be used to replace professional advice, guidance, or treatment. Where there is real concern and need for professional help or review, we strongly recommend contacting your primary care provider, general practitioner, or local mental health team.</a:t>
            </a:r>
            <a:r>
              <a:rPr lang="en-NZ" sz="2400" dirty="0">
                <a:effectLst/>
                <a:latin typeface="Helvetica" pitchFamily="2" charset="0"/>
              </a:rPr>
              <a:t> </a:t>
            </a:r>
            <a:endParaRPr lang="en-AU" sz="2400" dirty="0">
              <a:latin typeface="Helvetica" pitchFamily="2" charset="0"/>
            </a:endParaRPr>
          </a:p>
        </p:txBody>
      </p:sp>
    </p:spTree>
    <p:extLst>
      <p:ext uri="{BB962C8B-B14F-4D97-AF65-F5344CB8AC3E}">
        <p14:creationId xmlns:p14="http://schemas.microsoft.com/office/powerpoint/2010/main" val="39754801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6">
            <a:extLst>
              <a:ext uri="{FF2B5EF4-FFF2-40B4-BE49-F238E27FC236}">
                <a16:creationId xmlns:a16="http://schemas.microsoft.com/office/drawing/2014/main" id="{A5466189-0585-5AE9-1600-D0309CC6F26C}"/>
              </a:ext>
            </a:extLst>
          </p:cNvPr>
          <p:cNvSpPr txBox="1"/>
          <p:nvPr/>
        </p:nvSpPr>
        <p:spPr>
          <a:xfrm>
            <a:off x="1031864" y="1093812"/>
            <a:ext cx="2571318" cy="549755"/>
          </a:xfrm>
          <a:prstGeom prst="rect">
            <a:avLst/>
          </a:prstGeom>
          <a:solidFill>
            <a:srgbClr val="2B6E1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DISCUSSION:</a:t>
            </a:r>
            <a:endParaRPr sz="2800" dirty="0"/>
          </a:p>
        </p:txBody>
      </p:sp>
      <p:sp>
        <p:nvSpPr>
          <p:cNvPr id="3" name="TextBox 2">
            <a:extLst>
              <a:ext uri="{FF2B5EF4-FFF2-40B4-BE49-F238E27FC236}">
                <a16:creationId xmlns:a16="http://schemas.microsoft.com/office/drawing/2014/main" id="{3C45E909-D4C7-A0A3-418B-04E55DA4429D}"/>
              </a:ext>
            </a:extLst>
          </p:cNvPr>
          <p:cNvSpPr txBox="1"/>
          <p:nvPr/>
        </p:nvSpPr>
        <p:spPr>
          <a:xfrm>
            <a:off x="1031864" y="2090172"/>
            <a:ext cx="6528663" cy="3597139"/>
          </a:xfrm>
          <a:prstGeom prst="rect">
            <a:avLst/>
          </a:prstGeom>
          <a:noFill/>
        </p:spPr>
        <p:txBody>
          <a:bodyPr wrap="square" lIns="0">
            <a:spAutoFit/>
          </a:bodyPr>
          <a:lstStyle/>
          <a:p>
            <a:pPr fontAlgn="ctr">
              <a:lnSpc>
                <a:spcPct val="107000"/>
              </a:lnSpc>
              <a:spcAft>
                <a:spcPts val="800"/>
              </a:spcAft>
            </a:pPr>
            <a:r>
              <a:rPr lang="en-US" sz="2800" dirty="0">
                <a:solidFill>
                  <a:srgbClr val="000000"/>
                </a:solidFill>
                <a:effectLst/>
                <a:latin typeface="Helvetica" pitchFamily="2" charset="0"/>
                <a:ea typeface="Calibri" panose="020F0502020204030204" pitchFamily="34" charset="0"/>
                <a:cs typeface="Times New Roman" panose="02020603050405020304" pitchFamily="18" charset="0"/>
              </a:rPr>
              <a:t>In groups of 3-5 discuss one of the following by asking the following questions: what? why? who? when? where? how? </a:t>
            </a:r>
            <a:r>
              <a:rPr lang="en-US" sz="2800" dirty="0" err="1">
                <a:solidFill>
                  <a:srgbClr val="000000"/>
                </a:solidFill>
                <a:effectLst/>
                <a:latin typeface="Helvetica" pitchFamily="2" charset="0"/>
                <a:ea typeface="Calibri" panose="020F0502020204030204" pitchFamily="34" charset="0"/>
                <a:cs typeface="Times New Roman" panose="02020603050405020304" pitchFamily="18" charset="0"/>
              </a:rPr>
              <a:t>etc</a:t>
            </a:r>
            <a:endParaRPr lang="en-NZ" sz="2800" dirty="0">
              <a:effectLst/>
              <a:latin typeface="Helvetica" pitchFamily="2" charset="0"/>
              <a:ea typeface="Calibri" panose="020F0502020204030204" pitchFamily="34" charset="0"/>
              <a:cs typeface="Times New Roman" panose="02020603050405020304" pitchFamily="18" charset="0"/>
            </a:endParaRPr>
          </a:p>
          <a:p>
            <a:pPr marL="457200" lvl="0" indent="-457200">
              <a:lnSpc>
                <a:spcPct val="107000"/>
              </a:lnSpc>
              <a:spcAft>
                <a:spcPts val="800"/>
              </a:spcAft>
              <a:buFont typeface="Arial" panose="020B0604020202020204" pitchFamily="34" charset="0"/>
              <a:buChar char="•"/>
            </a:pPr>
            <a:r>
              <a:rPr lang="en-US" sz="2800" dirty="0">
                <a:solidFill>
                  <a:srgbClr val="000000"/>
                </a:solidFill>
                <a:effectLst/>
                <a:latin typeface="Helvetica" pitchFamily="2" charset="0"/>
                <a:ea typeface="Calibri" panose="020F0502020204030204" pitchFamily="34" charset="0"/>
              </a:rPr>
              <a:t>Explore the practice of prayer.</a:t>
            </a:r>
            <a:endParaRPr lang="en-NZ" sz="2800" dirty="0">
              <a:solidFill>
                <a:srgbClr val="000000"/>
              </a:solidFill>
              <a:effectLst/>
              <a:latin typeface="Helvetica" pitchFamily="2" charset="0"/>
              <a:ea typeface="Calibri" panose="020F0502020204030204" pitchFamily="34" charset="0"/>
            </a:endParaRPr>
          </a:p>
          <a:p>
            <a:pPr marL="457200" lvl="0" indent="-457200">
              <a:lnSpc>
                <a:spcPct val="107000"/>
              </a:lnSpc>
              <a:spcAft>
                <a:spcPts val="800"/>
              </a:spcAft>
              <a:buFont typeface="Arial" panose="020B0604020202020204" pitchFamily="34" charset="0"/>
              <a:buChar char="•"/>
            </a:pPr>
            <a:r>
              <a:rPr lang="en-US" sz="2800" dirty="0">
                <a:solidFill>
                  <a:srgbClr val="000000"/>
                </a:solidFill>
                <a:effectLst/>
                <a:latin typeface="Helvetica" pitchFamily="2" charset="0"/>
                <a:ea typeface="Calibri" panose="020F0502020204030204" pitchFamily="34" charset="0"/>
              </a:rPr>
              <a:t>Explore the meaning of patience!</a:t>
            </a:r>
            <a:endParaRPr lang="en-NZ" sz="2800" dirty="0">
              <a:solidFill>
                <a:srgbClr val="000000"/>
              </a:solidFill>
              <a:effectLst/>
              <a:latin typeface="Helvetica" pitchFamily="2" charset="0"/>
              <a:ea typeface="Calibri" panose="020F0502020204030204" pitchFamily="34" charset="0"/>
            </a:endParaRPr>
          </a:p>
          <a:p>
            <a:pPr marL="457200" indent="-457200">
              <a:buFont typeface="Arial" panose="020B0604020202020204" pitchFamily="34" charset="0"/>
              <a:buChar char="•"/>
            </a:pPr>
            <a:r>
              <a:rPr lang="en-NZ" sz="2800" dirty="0">
                <a:effectLst/>
                <a:latin typeface="Helvetica" pitchFamily="2" charset="0"/>
                <a:ea typeface="Calibri" panose="020F0502020204030204" pitchFamily="34" charset="0"/>
              </a:rPr>
              <a:t>Explore the concept of Praise!</a:t>
            </a:r>
            <a:r>
              <a:rPr lang="en-NZ" sz="2800" dirty="0">
                <a:effectLst/>
                <a:latin typeface="Helvetica" pitchFamily="2" charset="0"/>
              </a:rPr>
              <a:t> </a:t>
            </a:r>
            <a:endParaRPr lang="en-AU" sz="2800" dirty="0">
              <a:latin typeface="Helvetica" pitchFamily="2" charset="0"/>
            </a:endParaRPr>
          </a:p>
        </p:txBody>
      </p:sp>
    </p:spTree>
    <p:extLst>
      <p:ext uri="{BB962C8B-B14F-4D97-AF65-F5344CB8AC3E}">
        <p14:creationId xmlns:p14="http://schemas.microsoft.com/office/powerpoint/2010/main" val="3954982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284395-8824-1680-1A3C-701108AFB261}"/>
              </a:ext>
            </a:extLst>
          </p:cNvPr>
          <p:cNvSpPr txBox="1"/>
          <p:nvPr/>
        </p:nvSpPr>
        <p:spPr>
          <a:xfrm>
            <a:off x="1154151" y="2707955"/>
            <a:ext cx="4488366" cy="3416320"/>
          </a:xfrm>
          <a:prstGeom prst="rect">
            <a:avLst/>
          </a:prstGeom>
          <a:noFill/>
        </p:spPr>
        <p:txBody>
          <a:bodyPr wrap="square">
            <a:spAutoFit/>
          </a:bodyPr>
          <a:lstStyle/>
          <a:p>
            <a:r>
              <a:rPr lang="en-US" sz="2400" dirty="0">
                <a:solidFill>
                  <a:srgbClr val="2B6E1D"/>
                </a:solidFill>
                <a:effectLst/>
                <a:latin typeface="Helvetica" pitchFamily="2" charset="0"/>
                <a:ea typeface="Calibri" panose="020F0502020204030204" pitchFamily="34" charset="0"/>
              </a:rPr>
              <a:t>“I waited patiently for the LORD; he turned to me and heard my cry. He lifted me out of the slimy pit, out of the mud and mire; he set my feet on a rock and gave me a firm place to stand.  He put a new song in my mouth, a hymn of praise to our God.”  Psalm 40:1-3</a:t>
            </a:r>
            <a:r>
              <a:rPr lang="en-NZ" sz="2400" dirty="0">
                <a:solidFill>
                  <a:srgbClr val="2B6E1D"/>
                </a:solidFill>
                <a:effectLst/>
                <a:latin typeface="Helvetica" pitchFamily="2" charset="0"/>
              </a:rPr>
              <a:t> </a:t>
            </a:r>
            <a:endParaRPr lang="en-AU" sz="2400" dirty="0">
              <a:solidFill>
                <a:srgbClr val="2B6E1D"/>
              </a:solidFill>
              <a:latin typeface="Helvetica" pitchFamily="2" charset="0"/>
            </a:endParaRPr>
          </a:p>
        </p:txBody>
      </p:sp>
    </p:spTree>
    <p:extLst>
      <p:ext uri="{BB962C8B-B14F-4D97-AF65-F5344CB8AC3E}">
        <p14:creationId xmlns:p14="http://schemas.microsoft.com/office/powerpoint/2010/main" val="3658968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75E914B-2BC8-6D2F-C616-FF92D808F6C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391AB5C-9180-8F79-34FB-A038A7BCF3DE}"/>
              </a:ext>
            </a:extLst>
          </p:cNvPr>
          <p:cNvSpPr txBox="1"/>
          <p:nvPr/>
        </p:nvSpPr>
        <p:spPr>
          <a:xfrm>
            <a:off x="1043575" y="2598003"/>
            <a:ext cx="4539704" cy="1661993"/>
          </a:xfrm>
          <a:prstGeom prst="rect">
            <a:avLst/>
          </a:prstGeom>
          <a:noFill/>
        </p:spPr>
        <p:txBody>
          <a:bodyPr wrap="none" lIns="0" tIns="0" rIns="0" bIns="0">
            <a:spAutoFit/>
          </a:bodyPr>
          <a:lstStyle/>
          <a:p>
            <a:r>
              <a:rPr lang="en-AU" sz="5400" dirty="0">
                <a:solidFill>
                  <a:srgbClr val="2B6E1D"/>
                </a:solidFill>
                <a:latin typeface="Helvetica" pitchFamily="2" charset="0"/>
                <a:ea typeface="Helvetica Neue" panose="02000503000000020004" pitchFamily="2" charset="0"/>
                <a:cs typeface="Helvetica Neue" panose="02000503000000020004" pitchFamily="2" charset="0"/>
              </a:rPr>
              <a:t>How’s your</a:t>
            </a:r>
            <a:br>
              <a:rPr lang="en-AU" sz="5400" dirty="0">
                <a:solidFill>
                  <a:srgbClr val="2B6E1D"/>
                </a:solidFill>
                <a:latin typeface="Helvetica" pitchFamily="2" charset="0"/>
                <a:ea typeface="Helvetica Neue" panose="02000503000000020004" pitchFamily="2" charset="0"/>
                <a:cs typeface="Helvetica Neue" panose="02000503000000020004" pitchFamily="2" charset="0"/>
              </a:rPr>
            </a:br>
            <a:r>
              <a:rPr lang="en-AU" sz="5400" dirty="0">
                <a:solidFill>
                  <a:srgbClr val="2B6E1D"/>
                </a:solidFill>
                <a:latin typeface="Helvetica" pitchFamily="2" charset="0"/>
                <a:ea typeface="Helvetica Neue" panose="02000503000000020004" pitchFamily="2" charset="0"/>
                <a:cs typeface="Helvetica Neue" panose="02000503000000020004" pitchFamily="2" charset="0"/>
              </a:rPr>
              <a:t>mental health?</a:t>
            </a:r>
          </a:p>
        </p:txBody>
      </p:sp>
    </p:spTree>
    <p:extLst>
      <p:ext uri="{BB962C8B-B14F-4D97-AF65-F5344CB8AC3E}">
        <p14:creationId xmlns:p14="http://schemas.microsoft.com/office/powerpoint/2010/main" val="697903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0E98B2-2DF7-708B-B315-2BF528C986F4}"/>
              </a:ext>
            </a:extLst>
          </p:cNvPr>
          <p:cNvSpPr txBox="1"/>
          <p:nvPr/>
        </p:nvSpPr>
        <p:spPr>
          <a:xfrm>
            <a:off x="1016281" y="1174088"/>
            <a:ext cx="4824962" cy="4154984"/>
          </a:xfrm>
          <a:prstGeom prst="rect">
            <a:avLst/>
          </a:prstGeom>
          <a:noFill/>
        </p:spPr>
        <p:txBody>
          <a:bodyPr wrap="square" lIns="0" tIns="0" rIns="0" bIns="0" anchor="ctr">
            <a:spAutoFit/>
          </a:bodyPr>
          <a:lstStyle/>
          <a:p>
            <a:r>
              <a:rPr lang="en-AU" sz="5400" dirty="0">
                <a:solidFill>
                  <a:srgbClr val="27BDBF"/>
                </a:solidFill>
                <a:latin typeface="Helvetica" pitchFamily="2" charset="0"/>
                <a:ea typeface="Helvetica Neue" panose="02000503000000020004" pitchFamily="2" charset="0"/>
                <a:cs typeface="Helvetica Neue" panose="02000503000000020004" pitchFamily="2" charset="0"/>
              </a:rPr>
              <a:t>Are joy and depression polar opposites or mutually exclusive?</a:t>
            </a:r>
          </a:p>
        </p:txBody>
      </p:sp>
    </p:spTree>
    <p:extLst>
      <p:ext uri="{BB962C8B-B14F-4D97-AF65-F5344CB8AC3E}">
        <p14:creationId xmlns:p14="http://schemas.microsoft.com/office/powerpoint/2010/main" val="2029538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1AF89F-11A9-37C7-1940-7DC6F4550349}"/>
              </a:ext>
            </a:extLst>
          </p:cNvPr>
          <p:cNvSpPr txBox="1"/>
          <p:nvPr/>
        </p:nvSpPr>
        <p:spPr>
          <a:xfrm>
            <a:off x="1173707" y="3084832"/>
            <a:ext cx="5377218" cy="3447098"/>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r>
              <a:rPr lang="en-AU" sz="3200" dirty="0">
                <a:solidFill>
                  <a:schemeClr val="bg1"/>
                </a:solidFill>
                <a:latin typeface="Helvetica" pitchFamily="2" charset="0"/>
                <a:ea typeface="Helvetica Neue Medium" panose="02000503000000020004" pitchFamily="2" charset="0"/>
                <a:cs typeface="Helvetica Neue Medium" panose="02000503000000020004" pitchFamily="2" charset="0"/>
              </a:rPr>
              <a:t>“How long must I wrestle with my thoughts and every day have sorrow in my heart?  … Look on me and answer, O LORD my God. Give light to my eyes, or I will sleep in death”. </a:t>
            </a:r>
          </a:p>
        </p:txBody>
      </p:sp>
      <p:sp>
        <p:nvSpPr>
          <p:cNvPr id="4" name="TextBox 16">
            <a:extLst>
              <a:ext uri="{FF2B5EF4-FFF2-40B4-BE49-F238E27FC236}">
                <a16:creationId xmlns:a16="http://schemas.microsoft.com/office/drawing/2014/main" id="{4293F231-A231-48C9-E9E6-D7C55F3CBFEC}"/>
              </a:ext>
            </a:extLst>
          </p:cNvPr>
          <p:cNvSpPr txBox="1"/>
          <p:nvPr/>
        </p:nvSpPr>
        <p:spPr>
          <a:xfrm>
            <a:off x="1173707" y="2335362"/>
            <a:ext cx="5055139"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KING DAVID’S EXPERIENCE</a:t>
            </a:r>
            <a:endParaRPr sz="2800" dirty="0"/>
          </a:p>
        </p:txBody>
      </p:sp>
    </p:spTree>
    <p:extLst>
      <p:ext uri="{BB962C8B-B14F-4D97-AF65-F5344CB8AC3E}">
        <p14:creationId xmlns:p14="http://schemas.microsoft.com/office/powerpoint/2010/main" val="706609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C0CE15-09A7-A2AB-2E5A-2F5FBE675191}"/>
              </a:ext>
            </a:extLst>
          </p:cNvPr>
          <p:cNvSpPr txBox="1"/>
          <p:nvPr/>
        </p:nvSpPr>
        <p:spPr>
          <a:xfrm>
            <a:off x="787021" y="2151727"/>
            <a:ext cx="5308979" cy="2554545"/>
          </a:xfrm>
          <a:prstGeom prst="rect">
            <a:avLst/>
          </a:prstGeom>
          <a:noFill/>
        </p:spPr>
        <p:txBody>
          <a:bodyPr wrap="square" rtlCol="0">
            <a:spAutoFit/>
          </a:bodyPr>
          <a:lstStyle/>
          <a:p>
            <a:r>
              <a:rPr lang="en-US" sz="3200" dirty="0">
                <a:solidFill>
                  <a:srgbClr val="2B6E1D"/>
                </a:solidFill>
                <a:latin typeface="Helvetica" pitchFamily="2" charset="0"/>
              </a:rPr>
              <a:t>Though David defeated the giant Goliath with a single stone, the giant of depression is not that easily defeated.</a:t>
            </a:r>
            <a:endParaRPr lang="en-NZ" sz="3200" dirty="0">
              <a:solidFill>
                <a:srgbClr val="2B6E1D"/>
              </a:solidFill>
              <a:latin typeface="Helvetica" pitchFamily="2" charset="0"/>
            </a:endParaRPr>
          </a:p>
        </p:txBody>
      </p:sp>
    </p:spTree>
    <p:extLst>
      <p:ext uri="{BB962C8B-B14F-4D97-AF65-F5344CB8AC3E}">
        <p14:creationId xmlns:p14="http://schemas.microsoft.com/office/powerpoint/2010/main" val="1799977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E14121-8DBD-6EC0-90BA-C2BE2E173900}"/>
              </a:ext>
            </a:extLst>
          </p:cNvPr>
          <p:cNvSpPr txBox="1"/>
          <p:nvPr/>
        </p:nvSpPr>
        <p:spPr>
          <a:xfrm>
            <a:off x="785121" y="2551264"/>
            <a:ext cx="6768263" cy="2585323"/>
          </a:xfrm>
          <a:prstGeom prst="rect">
            <a:avLst/>
          </a:prstGeom>
          <a:noFill/>
        </p:spPr>
        <p:txBody>
          <a:bodyPr wrap="square" lIns="0" tIns="0" rIns="0" bIns="0">
            <a:spAutoFit/>
          </a:bodyPr>
          <a:lstStyle/>
          <a:p>
            <a:r>
              <a:rPr lang="en-AU" sz="2800" dirty="0">
                <a:solidFill>
                  <a:schemeClr val="bg1"/>
                </a:solidFill>
                <a:latin typeface="Helvetica" pitchFamily="2" charset="0"/>
                <a:ea typeface="Helvetica Neue Medium" panose="02000503000000020004" pitchFamily="2" charset="0"/>
                <a:cs typeface="Helvetica Neue Medium" panose="02000503000000020004" pitchFamily="2" charset="0"/>
              </a:rPr>
              <a:t>“A common mental illness characterized by persistent sadness and a loss of interest in activities that people normally enjoy, accompanied by an inability to carry out daily activities, for 14 days or longer.”</a:t>
            </a:r>
            <a:r>
              <a:rPr lang="en-AU" sz="2800" baseline="30000" dirty="0">
                <a:solidFill>
                  <a:schemeClr val="bg1"/>
                </a:solidFill>
                <a:latin typeface="Helvetica" pitchFamily="2" charset="0"/>
                <a:ea typeface="Helvetica Neue Medium" panose="02000503000000020004" pitchFamily="2" charset="0"/>
                <a:cs typeface="Helvetica Neue Medium" panose="02000503000000020004" pitchFamily="2" charset="0"/>
              </a:rPr>
              <a:t>1</a:t>
            </a:r>
            <a:r>
              <a:rPr lang="en-AU" sz="2800" dirty="0">
                <a:solidFill>
                  <a:schemeClr val="bg1"/>
                </a:solidFill>
                <a:latin typeface="Helvetica" pitchFamily="2" charset="0"/>
                <a:ea typeface="Helvetica Neue Medium" panose="02000503000000020004" pitchFamily="2" charset="0"/>
                <a:cs typeface="Helvetica Neue Medium" panose="02000503000000020004" pitchFamily="2" charset="0"/>
              </a:rPr>
              <a:t> (World Health Organisation)</a:t>
            </a:r>
          </a:p>
        </p:txBody>
      </p:sp>
      <p:sp>
        <p:nvSpPr>
          <p:cNvPr id="4" name="TextBox 16">
            <a:extLst>
              <a:ext uri="{FF2B5EF4-FFF2-40B4-BE49-F238E27FC236}">
                <a16:creationId xmlns:a16="http://schemas.microsoft.com/office/drawing/2014/main" id="{6715237A-D61B-BAB1-7FEA-673048ABE09F}"/>
              </a:ext>
            </a:extLst>
          </p:cNvPr>
          <p:cNvSpPr txBox="1"/>
          <p:nvPr/>
        </p:nvSpPr>
        <p:spPr>
          <a:xfrm>
            <a:off x="785121" y="1775804"/>
            <a:ext cx="4377068" cy="549755"/>
          </a:xfrm>
          <a:prstGeom prst="rect">
            <a:avLst/>
          </a:prstGeom>
          <a:solidFill>
            <a:srgbClr val="2B6E1D"/>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08000" tIns="72000" rIns="108000" bIns="45718">
            <a:spAutoFit/>
          </a:bodyPr>
          <a:lstStyle>
            <a:lvl1pPr defTabSz="914400">
              <a:defRPr sz="6000" b="1">
                <a:solidFill>
                  <a:srgbClr val="FFFFFF"/>
                </a:solidFill>
                <a:latin typeface="Helvetica"/>
                <a:ea typeface="Helvetica"/>
                <a:cs typeface="Helvetica"/>
                <a:sym typeface="Helvetica"/>
              </a:defRPr>
            </a:lvl1pPr>
          </a:lstStyle>
          <a:p>
            <a:r>
              <a:rPr lang="en-AU" sz="2800" dirty="0"/>
              <a:t>WHAT IS DEPRESSION?</a:t>
            </a:r>
            <a:endParaRPr sz="2800" dirty="0"/>
          </a:p>
        </p:txBody>
      </p:sp>
    </p:spTree>
    <p:extLst>
      <p:ext uri="{BB962C8B-B14F-4D97-AF65-F5344CB8AC3E}">
        <p14:creationId xmlns:p14="http://schemas.microsoft.com/office/powerpoint/2010/main" val="23775312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309EFC466DA44AB735CF67B6C8CB61" ma:contentTypeVersion="15" ma:contentTypeDescription="Create a new document." ma:contentTypeScope="" ma:versionID="6c9f4f764b95f0f60255dce05735750f">
  <xsd:schema xmlns:xsd="http://www.w3.org/2001/XMLSchema" xmlns:xs="http://www.w3.org/2001/XMLSchema" xmlns:p="http://schemas.microsoft.com/office/2006/metadata/properties" xmlns:ns1="http://schemas.microsoft.com/sharepoint/v3" xmlns:ns2="332fa7c2-ce9e-4ea5-a813-9b4af80c0ed4" xmlns:ns3="f3d4c248-da98-4d10-abe2-c37ec01ce3db" targetNamespace="http://schemas.microsoft.com/office/2006/metadata/properties" ma:root="true" ma:fieldsID="81b77c4882d606b79d628ef76c03c89b" ns1:_="" ns2:_="" ns3:_="">
    <xsd:import namespace="http://schemas.microsoft.com/sharepoint/v3"/>
    <xsd:import namespace="332fa7c2-ce9e-4ea5-a813-9b4af80c0ed4"/>
    <xsd:import namespace="f3d4c248-da98-4d10-abe2-c37ec01ce3db"/>
    <xsd:element name="properties">
      <xsd:complexType>
        <xsd:sequence>
          <xsd:element name="documentManagement">
            <xsd:complexType>
              <xsd:all>
                <xsd:element ref="ns2:MediaServiceMetadata" minOccurs="0"/>
                <xsd:element ref="ns2:MediaServiceFastMetadata" minOccurs="0"/>
                <xsd:element ref="ns2:MediaLengthInSecond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ServiceSearchProperties" minOccurs="0"/>
                <xsd:element ref="ns2:MediaServiceObjectDetectorVersions" minOccurs="0"/>
                <xsd:element ref="ns1:_ip_UnifiedCompliancePolicyProperties" minOccurs="0"/>
                <xsd:element ref="ns1:_ip_UnifiedCompliancePolicyUIAc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2fa7c2-ce9e-4ea5-a813-9b4af80c0e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4b6a8110-3194-4be5-a3e5-df5e99772400"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3d4c248-da98-4d10-abe2-c37ec01ce3db"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32fa7c2-ce9e-4ea5-a813-9b4af80c0ed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374927E-22E9-49CD-B66F-EC923623451F}"/>
</file>

<file path=customXml/itemProps2.xml><?xml version="1.0" encoding="utf-8"?>
<ds:datastoreItem xmlns:ds="http://schemas.openxmlformats.org/officeDocument/2006/customXml" ds:itemID="{2CCA2E3B-4D49-480C-BE1C-776A9EB47427}"/>
</file>

<file path=customXml/itemProps3.xml><?xml version="1.0" encoding="utf-8"?>
<ds:datastoreItem xmlns:ds="http://schemas.openxmlformats.org/officeDocument/2006/customXml" ds:itemID="{D772762F-9527-45D8-B3B0-CF8A493241A4}"/>
</file>

<file path=docProps/app.xml><?xml version="1.0" encoding="utf-8"?>
<Properties xmlns="http://schemas.openxmlformats.org/officeDocument/2006/extended-properties" xmlns:vt="http://schemas.openxmlformats.org/officeDocument/2006/docPropsVTypes">
  <TotalTime>198</TotalTime>
  <Words>2982</Words>
  <Application>Microsoft Macintosh PowerPoint</Application>
  <PresentationFormat>Widescreen</PresentationFormat>
  <Paragraphs>172</Paragraphs>
  <Slides>31</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Helvetica</vt:lpstr>
      <vt:lpstr>Helvetica Light</vt:lpstr>
      <vt:lpstr>Noto Sans Disp</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Dinda Productions</dc:creator>
  <cp:lastModifiedBy>Dinda Productions</cp:lastModifiedBy>
  <cp:revision>84</cp:revision>
  <dcterms:created xsi:type="dcterms:W3CDTF">2024-02-08T02:41:48Z</dcterms:created>
  <dcterms:modified xsi:type="dcterms:W3CDTF">2024-02-25T20:42:45Z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0x01010018309EFC466DA44AB735CF67B6C8CB61</vt:lpwstr>
  </property>
</Properties>
</file>