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4.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9" r:id="rId2"/>
    <p:sldId id="258" r:id="rId3"/>
    <p:sldId id="257" r:id="rId4"/>
    <p:sldId id="283" r:id="rId5"/>
    <p:sldId id="303" r:id="rId6"/>
    <p:sldId id="260" r:id="rId7"/>
    <p:sldId id="261"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8" r:id="rId22"/>
    <p:sldId id="30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6F54EA-2BDF-1FFE-DD40-E1B35E411F3C}" name="Dinda Productions" initials="DP" userId="25d12b82402a902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80"/>
    <p:restoredTop sz="78382"/>
  </p:normalViewPr>
  <p:slideViewPr>
    <p:cSldViewPr snapToGrid="0">
      <p:cViewPr varScale="1">
        <p:scale>
          <a:sx n="113" d="100"/>
          <a:sy n="113" d="100"/>
        </p:scale>
        <p:origin x="32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22/2/2024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Health Week Header</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When you also factor for genetic predispositions, environmental influences, and trauma, there are many things that can contribute to the vulnerability of developing addictive behaviours.</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3788270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b="1" dirty="0">
                <a:solidFill>
                  <a:srgbClr val="000000"/>
                </a:solidFill>
                <a:effectLst/>
                <a:latin typeface="Adobe Garamond Pro Bold" panose="02020502060506020403" pitchFamily="18" charset="0"/>
                <a:ea typeface="Calibri" panose="020F0502020204030204" pitchFamily="34" charset="0"/>
                <a:cs typeface="Adobe Garamond Pro Bold" panose="02020502060506020403" pitchFamily="18" charset="0"/>
              </a:rPr>
              <a:t>The Challenge of Breaking Free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It must be acknowledged that breaking free from the clutches of addiction is an arduous journey, marked by numerous obstacles and setbacks. Withdrawal symptoms, both physical and psychological, are often common for anyone who wants to walk the path towards freedom. These can intensify the difficulty of quitting, creating a formidable barrier to recovery.</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Moreover, the societal stigma surrounding addiction can lead to feelings of shame and isolation, hindering people from seeking help. The cycle of addiction often involves a sense of powerlessness, with individuals feeling trapped in a seemingly inescapable pattern of substance use.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11</a:t>
            </a:fld>
            <a:endParaRPr lang="en-AU" dirty="0"/>
          </a:p>
        </p:txBody>
      </p:sp>
    </p:spTree>
    <p:extLst>
      <p:ext uri="{BB962C8B-B14F-4D97-AF65-F5344CB8AC3E}">
        <p14:creationId xmlns:p14="http://schemas.microsoft.com/office/powerpoint/2010/main" val="1055451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Yet, in our weakness, the Lord’s strength is made perfect ( But he said to me, “My grace is sufficient for you, for my power is made perfect in weakness. Therefore I will boast all the more gladly about my weakness so that Christ’s power may rest on me.” 2 Corinthians 12:9, NIV). The shame and isolation that often accompany addiction dissolve in the light of God’s unwavering love.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12</a:t>
            </a:fld>
            <a:endParaRPr lang="en-AU" dirty="0"/>
          </a:p>
        </p:txBody>
      </p:sp>
    </p:spTree>
    <p:extLst>
      <p:ext uri="{BB962C8B-B14F-4D97-AF65-F5344CB8AC3E}">
        <p14:creationId xmlns:p14="http://schemas.microsoft.com/office/powerpoint/2010/main" val="2674725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In Galatians 5:1 (NIV), we are reminded: “It is for freedom that Christ has set us free. Stand firm, then, and do not let yourselves be burdened again by a yoke of slavery.” As we face the chains that bind us, we can trust in the promise that Christ has already paved the way to freedom.</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13</a:t>
            </a:fld>
            <a:endParaRPr lang="en-AU" dirty="0"/>
          </a:p>
        </p:txBody>
      </p:sp>
    </p:spTree>
    <p:extLst>
      <p:ext uri="{BB962C8B-B14F-4D97-AF65-F5344CB8AC3E}">
        <p14:creationId xmlns:p14="http://schemas.microsoft.com/office/powerpoint/2010/main" val="2892551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b="1" dirty="0">
                <a:solidFill>
                  <a:srgbClr val="000000"/>
                </a:solidFill>
                <a:effectLst/>
                <a:latin typeface="Adobe Garamond Pro Bold" panose="02020502060506020403" pitchFamily="18" charset="0"/>
                <a:ea typeface="Calibri" panose="020F0502020204030204" pitchFamily="34" charset="0"/>
                <a:cs typeface="Adobe Garamond Pro Bold" panose="02020502060506020403" pitchFamily="18" charset="0"/>
              </a:rPr>
              <a:t>Hope for Breaking Free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In the depths and darkness of addiction, we are told there is a path to recovery. The Bible speaks to the transformative power of renewal in Romans 12:2 (NIV): “Do not conform to the pattern of this world, but be transformed by the renewing of your mind.” The process of breaking free involves a renewing of the mind—a transformation fuelled by God’s grace.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Part of embracing a mindset of transformation involves reaching out for help, whether through counselling, therapy, or support groups. The acknowledgment of the struggles and the decision to reach out for assistance are pivotal moments on the journey to recovery.</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14</a:t>
            </a:fld>
            <a:endParaRPr lang="en-AU" dirty="0"/>
          </a:p>
        </p:txBody>
      </p:sp>
    </p:spTree>
    <p:extLst>
      <p:ext uri="{BB962C8B-B14F-4D97-AF65-F5344CB8AC3E}">
        <p14:creationId xmlns:p14="http://schemas.microsoft.com/office/powerpoint/2010/main" val="86456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Noto Sans" panose="020B0502040504020204" pitchFamily="34" charset="0"/>
                <a:ea typeface="Calibri" panose="020F0502020204030204" pitchFamily="34" charset="0"/>
                <a:cs typeface="Times New Roman" panose="02020603050405020304" pitchFamily="18" charset="0"/>
              </a:rPr>
              <a:t>I</a:t>
            </a: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n 2 Corinthians 5:17 (NIV), there is a promise of new beginnings: “Therefore, if anyone is in Christ, the new creation has come: The old has gone, the new is here!” Our hope rests not in our strength but in the promise of a new beginning through Christ.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15</a:t>
            </a:fld>
            <a:endParaRPr lang="en-AU" dirty="0"/>
          </a:p>
        </p:txBody>
      </p:sp>
    </p:spTree>
    <p:extLst>
      <p:ext uri="{BB962C8B-B14F-4D97-AF65-F5344CB8AC3E}">
        <p14:creationId xmlns:p14="http://schemas.microsoft.com/office/powerpoint/2010/main" val="761268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The support of a compassionate community is instrumental in the recovery process. Galatians 6:2 (NIV) encourages believers to “Carry each other’s burdens, and in this way, you will fulfil the law of Christ.” Breaking free from addiction often requires a network of understanding and caring individuals who can provide encouragement, accountability, and prayer. The power of prayer is a cornerstone of hope for many facing the challenges of addiction. Philippians 4:13 (NIV) declares, “I can do all this through him who gives me strength.” A compassionate and prayerful community can foster an environment of support, understanding, and love, where real healing can begin to take place.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16</a:t>
            </a:fld>
            <a:endParaRPr lang="en-AU" dirty="0"/>
          </a:p>
        </p:txBody>
      </p:sp>
    </p:spTree>
    <p:extLst>
      <p:ext uri="{BB962C8B-B14F-4D97-AF65-F5344CB8AC3E}">
        <p14:creationId xmlns:p14="http://schemas.microsoft.com/office/powerpoint/2010/main" val="28324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b="1" dirty="0">
                <a:solidFill>
                  <a:srgbClr val="000000"/>
                </a:solidFill>
                <a:effectLst/>
                <a:latin typeface="Adobe Garamond Pro Bold" panose="02020502060506020403" pitchFamily="18" charset="0"/>
                <a:ea typeface="Calibri" panose="020F0502020204030204" pitchFamily="34" charset="0"/>
                <a:cs typeface="Adobe Garamond Pro Bold" panose="02020502060506020403" pitchFamily="18" charset="0"/>
              </a:rPr>
              <a:t>Conclusion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By understanding the roots of addiction, acknowledging the difficulties of breaking free, and embracing the possibility of transformation, anyone in the grip of addiction can embark on a journey towards recovery.</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17</a:t>
            </a:fld>
            <a:endParaRPr lang="en-AU" dirty="0"/>
          </a:p>
        </p:txBody>
      </p:sp>
    </p:spTree>
    <p:extLst>
      <p:ext uri="{BB962C8B-B14F-4D97-AF65-F5344CB8AC3E}">
        <p14:creationId xmlns:p14="http://schemas.microsoft.com/office/powerpoint/2010/main" val="3389677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The path to freedom involves a combination of self-awareness, professional guidance, community support, and faith. Through perseverance, the chains of addiction can be broken, and a new chapter of healing and renewal can unfold.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18</a:t>
            </a:fld>
            <a:endParaRPr lang="en-AU" dirty="0"/>
          </a:p>
        </p:txBody>
      </p:sp>
    </p:spTree>
    <p:extLst>
      <p:ext uri="{BB962C8B-B14F-4D97-AF65-F5344CB8AC3E}">
        <p14:creationId xmlns:p14="http://schemas.microsoft.com/office/powerpoint/2010/main" val="3941386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As Psalm 34:17-18 (NIV) assures, “The righteous cry out, and the Lord hears them; he delivers them from all their troubles. The Lord is close to the </a:t>
            </a:r>
            <a:r>
              <a:rPr lang="en-GB" sz="1800" dirty="0" err="1">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brokenhearted</a:t>
            </a: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 and saves those who are crushed in spirit.” May this promise be a source of strength and encouragement for anyone on the journey to breaking free from the bonds of addiction - no matter how socially acceptable or unacceptable their addiction may be.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19</a:t>
            </a:fld>
            <a:endParaRPr lang="en-AU" dirty="0"/>
          </a:p>
        </p:txBody>
      </p:sp>
    </p:spTree>
    <p:extLst>
      <p:ext uri="{BB962C8B-B14F-4D97-AF65-F5344CB8AC3E}">
        <p14:creationId xmlns:p14="http://schemas.microsoft.com/office/powerpoint/2010/main" val="3345512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D80000"/>
                </a:solidFill>
                <a:effectLst/>
                <a:latin typeface="Noto Sans" panose="020B0502040504020204" pitchFamily="34" charset="0"/>
                <a:ea typeface="Calibri" panose="020F0502020204030204" pitchFamily="34" charset="0"/>
              </a:rPr>
              <a:t>Disclaimer: The health information contained in this devotional is for general population use only, and must not be used to replace professional advice, guidance, or treatment. </a:t>
            </a:r>
            <a:r>
              <a:rPr lang="en-GB" sz="1800">
                <a:solidFill>
                  <a:srgbClr val="D80000"/>
                </a:solidFill>
                <a:effectLst/>
                <a:latin typeface="Noto Sans" panose="020B0502040504020204" pitchFamily="34" charset="0"/>
                <a:ea typeface="Calibri" panose="020F0502020204030204" pitchFamily="34" charset="0"/>
              </a:rPr>
              <a:t>Where there is real concern and need for professional help or review, we strongly recommend contacting your primary care provider, general practitioner, or local mental health team.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a:t>
            </a:fld>
            <a:endParaRPr lang="en-AU"/>
          </a:p>
        </p:txBody>
      </p:sp>
    </p:spTree>
    <p:extLst>
      <p:ext uri="{BB962C8B-B14F-4D97-AF65-F5344CB8AC3E}">
        <p14:creationId xmlns:p14="http://schemas.microsoft.com/office/powerpoint/2010/main" val="1788075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800"/>
              </a:spcAft>
            </a:pPr>
            <a:r>
              <a:rPr lang="en-GB" sz="1800" dirty="0">
                <a:solidFill>
                  <a:srgbClr val="000000"/>
                </a:solidFill>
                <a:effectLst/>
                <a:latin typeface="Noto Sans" panose="020B0502040504020204" pitchFamily="34" charset="0"/>
                <a:ea typeface="Calibri" panose="020F0502020204030204" pitchFamily="34" charset="0"/>
                <a:cs typeface="Times New Roman" panose="02020603050405020304" pitchFamily="18" charset="0"/>
              </a:rPr>
              <a:t>God understands addiction but wants to set you free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20</a:t>
            </a:fld>
            <a:endParaRPr lang="en-AU" dirty="0"/>
          </a:p>
        </p:txBody>
      </p:sp>
    </p:spTree>
    <p:extLst>
      <p:ext uri="{BB962C8B-B14F-4D97-AF65-F5344CB8AC3E}">
        <p14:creationId xmlns:p14="http://schemas.microsoft.com/office/powerpoint/2010/main" val="4094252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800"/>
              </a:spcAft>
            </a:pP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Form groups of between 3 to 5 to discuss one of the following topics:</a:t>
            </a:r>
          </a:p>
          <a:p>
            <a:pPr fontAlgn="ctr">
              <a:lnSpc>
                <a:spcPct val="120000"/>
              </a:lnSpc>
              <a:spcAft>
                <a:spcPts val="800"/>
              </a:spcAft>
            </a:pP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ctr">
              <a:lnSpc>
                <a:spcPct val="120000"/>
              </a:lnSpc>
              <a:buFont typeface="Symbol" pitchFamily="2" charset="2"/>
              <a:buChar char=""/>
            </a:pP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What forms of addiction may we be subject to without being aware of the fact that we are addicted?</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ctr">
              <a:lnSpc>
                <a:spcPct val="120000"/>
              </a:lnSpc>
              <a:buFont typeface="Symbol" pitchFamily="2" charset="2"/>
              <a:buChar char=""/>
            </a:pP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What forms of addiction might be more common in the young/elderly/men/women/religious/non-religious? (choose one area or similar area not mentioned here)</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ctr">
              <a:lnSpc>
                <a:spcPct val="120000"/>
              </a:lnSpc>
              <a:spcAft>
                <a:spcPts val="800"/>
              </a:spcAft>
              <a:buFont typeface="Symbol" pitchFamily="2" charset="2"/>
              <a:buChar char=""/>
            </a:pP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What might my community do in mitigating the effect of addictions?</a:t>
            </a:r>
          </a:p>
          <a:p>
            <a:pPr marL="342900" lvl="0" indent="-342900" fontAlgn="ctr">
              <a:lnSpc>
                <a:spcPct val="120000"/>
              </a:lnSpc>
              <a:spcAft>
                <a:spcPts val="800"/>
              </a:spcAft>
              <a:buFont typeface="Symbol" pitchFamily="2" charset="2"/>
              <a:buChar char=""/>
            </a:pPr>
            <a:endPar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endParaRPr>
          </a:p>
          <a:p>
            <a:pPr marL="0" marR="0" lvl="0" indent="0" algn="l" defTabSz="914400" rtl="0" eaLnBrk="1" fontAlgn="ctr" latinLnBrk="0" hangingPunct="1">
              <a:lnSpc>
                <a:spcPct val="120000"/>
              </a:lnSpc>
              <a:spcBef>
                <a:spcPts val="0"/>
              </a:spcBef>
              <a:spcAft>
                <a:spcPts val="800"/>
              </a:spcAft>
              <a:buClrTx/>
              <a:buSzTx/>
              <a:buFont typeface="Symbol" pitchFamily="2" charset="2"/>
              <a:buNone/>
              <a:tabLst/>
              <a:defRPr/>
            </a:pPr>
            <a:r>
              <a:rPr lang="en-GB" sz="1800" dirty="0">
                <a:solidFill>
                  <a:srgbClr val="FF0000"/>
                </a:solidFill>
                <a:effectLst/>
                <a:latin typeface="Noto Sans" panose="020B0502040504020204" pitchFamily="34" charset="0"/>
                <a:ea typeface="Calibri" panose="020F0502020204030204" pitchFamily="34" charset="0"/>
                <a:cs typeface="Times New Roman" panose="02020603050405020304" pitchFamily="18" charset="0"/>
              </a:rPr>
              <a:t>Spend just a few moments sharing your group’s contributions</a:t>
            </a:r>
            <a:r>
              <a:rPr lang="en-GB" sz="1800" dirty="0">
                <a:solidFill>
                  <a:srgbClr val="000000"/>
                </a:solidFill>
                <a:effectLst/>
                <a:latin typeface="Noto Sans" panose="020B0502040504020204" pitchFamily="34" charset="0"/>
                <a:ea typeface="Calibri" panose="020F0502020204030204" pitchFamily="34" charset="0"/>
                <a:cs typeface="Times New Roman" panose="02020603050405020304" pitchFamily="18" charset="0"/>
              </a:rPr>
              <a: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21</a:t>
            </a:fld>
            <a:endParaRPr lang="en-AU" dirty="0"/>
          </a:p>
        </p:txBody>
      </p:sp>
    </p:spTree>
    <p:extLst>
      <p:ext uri="{BB962C8B-B14F-4D97-AF65-F5344CB8AC3E}">
        <p14:creationId xmlns:p14="http://schemas.microsoft.com/office/powerpoint/2010/main" val="10719535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Disclaimer: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800"/>
              </a:spcAft>
            </a:pPr>
            <a:r>
              <a:rPr lang="en-GB" sz="1800" dirty="0">
                <a:solidFill>
                  <a:srgbClr val="000000"/>
                </a:solidFill>
                <a:effectLst/>
                <a:latin typeface="Noto Sans" panose="020B0502040504020204" pitchFamily="34" charset="0"/>
                <a:ea typeface="Calibri" panose="020F0502020204030204" pitchFamily="34" charset="0"/>
                <a:cs typeface="Times New Roman" panose="02020603050405020304" pitchFamily="18" charset="0"/>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22</a:t>
            </a:fld>
            <a:endParaRPr lang="en-AU"/>
          </a:p>
        </p:txBody>
      </p:sp>
    </p:spTree>
    <p:extLst>
      <p:ext uri="{BB962C8B-B14F-4D97-AF65-F5344CB8AC3E}">
        <p14:creationId xmlns:p14="http://schemas.microsoft.com/office/powerpoint/2010/main" val="478780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US" sz="1800" b="0" dirty="0">
                <a:solidFill>
                  <a:srgbClr val="5EFFD1"/>
                </a:solidFill>
                <a:effectLst/>
                <a:latin typeface="Noto Sans Disp SemBd" panose="020B0502040504020204" pitchFamily="34" charset="0"/>
                <a:ea typeface="Calibri" panose="020F0502020204030204" pitchFamily="34" charset="0"/>
                <a:cs typeface="Times New Roman" panose="02020603050405020304" pitchFamily="18" charset="0"/>
              </a:rPr>
              <a:t>Journeying to Wholeness </a:t>
            </a:r>
            <a:br>
              <a:rPr lang="en-US" sz="18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1800" b="0" dirty="0">
                <a:solidFill>
                  <a:srgbClr val="5EFFD1"/>
                </a:solidFill>
                <a:effectLst/>
                <a:latin typeface="Noto Sans Disp Cond SemBd" panose="020B0502040504020204" pitchFamily="34" charset="0"/>
                <a:ea typeface="Calibri" panose="020F0502020204030204" pitchFamily="34" charset="0"/>
                <a:cs typeface="Times New Roman" panose="02020603050405020304" pitchFamily="18" charset="0"/>
              </a:rPr>
              <a:t>• Freedom from Substance Abuse &amp; Addiction •</a:t>
            </a:r>
            <a:endParaRPr lang="en-NZ" sz="1800" b="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US" sz="1800" b="0" dirty="0">
                <a:solidFill>
                  <a:srgbClr val="5EFFD1"/>
                </a:solidFill>
                <a:effectLst/>
                <a:latin typeface="Noto Sans Disp Cond SemBd" panose="020B0502040504020204" pitchFamily="34" charset="0"/>
                <a:ea typeface="Calibri" panose="020F0502020204030204" pitchFamily="34" charset="0"/>
                <a:cs typeface="Times New Roman" panose="02020603050405020304" pitchFamily="18" charset="0"/>
              </a:rPr>
              <a:t>Pastor Ben Martin</a:t>
            </a:r>
            <a:endParaRPr lang="en-NZ" sz="1800" b="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US" sz="1800" b="0" dirty="0">
                <a:solidFill>
                  <a:srgbClr val="5EFFD1"/>
                </a:solidFill>
                <a:effectLst/>
                <a:latin typeface="Noto Sans Disp Cond SemBd" panose="020B0502040504020204" pitchFamily="34" charset="0"/>
                <a:ea typeface="Calibri" panose="020F0502020204030204" pitchFamily="34" charset="0"/>
                <a:cs typeface="Times New Roman" panose="02020603050405020304" pitchFamily="18" charset="0"/>
              </a:rPr>
              <a:t>President, South New Zealand Conference</a:t>
            </a:r>
            <a:endParaRPr lang="en-NZ" sz="1800" b="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EBFB-A0AB-E17A-0A71-B792A295C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81280-5092-F955-8C82-E48B3C926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19543D-FCAD-C38E-CD4A-364FDD67ADA3}"/>
              </a:ext>
            </a:extLst>
          </p:cNvPr>
          <p:cNvSpPr>
            <a:spLocks noGrp="1"/>
          </p:cNvSpPr>
          <p:nvPr>
            <p:ph type="body" idx="1"/>
          </p:nvPr>
        </p:nvSpPr>
        <p:spPr/>
        <p:txBody>
          <a:bodyPr/>
          <a:lstStyle/>
          <a:p>
            <a:pPr algn="ctr" fontAlgn="ctr">
              <a:lnSpc>
                <a:spcPct val="150000"/>
              </a:lnSpc>
              <a:spcAft>
                <a:spcPts val="800"/>
              </a:spcAft>
              <a:tabLst>
                <a:tab pos="5715000" algn="r"/>
              </a:tabLst>
            </a:pPr>
            <a:r>
              <a:rPr lang="en-US" sz="1800" i="1" dirty="0">
                <a:solidFill>
                  <a:srgbClr val="000000"/>
                </a:solidFill>
                <a:effectLst/>
                <a:latin typeface="Noto Serif Disp SemCond Thin" panose="02020502060505020204" pitchFamily="18" charset="0"/>
                <a:ea typeface="Calibri" panose="020F0502020204030204" pitchFamily="34" charset="0"/>
                <a:cs typeface="Times New Roman" panose="02020603050405020304" pitchFamily="18" charset="0"/>
              </a:rPr>
              <a:t>“It is for freedom that Christ has set us free. Stand firm, then, and do not let yourselves be burdened again by a yoke of slavery.”</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ctr" fontAlgn="ctr">
              <a:lnSpc>
                <a:spcPct val="150000"/>
              </a:lnSpc>
              <a:spcAft>
                <a:spcPts val="800"/>
              </a:spcAft>
              <a:tabLst>
                <a:tab pos="5715000" algn="r"/>
              </a:tabLst>
            </a:pPr>
            <a:r>
              <a:rPr lang="en-US" sz="1800" i="1" dirty="0">
                <a:solidFill>
                  <a:srgbClr val="000000"/>
                </a:solidFill>
                <a:effectLst/>
                <a:latin typeface="Noto Serif Disp SemCond Thin" panose="02020502060505020204" pitchFamily="18" charset="0"/>
                <a:ea typeface="Calibri" panose="020F0502020204030204" pitchFamily="34" charset="0"/>
                <a:cs typeface="Times New Roman" panose="02020603050405020304" pitchFamily="18" charset="0"/>
              </a:rPr>
              <a:t>Galatians 5:1 (NIV)</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89D071E-6D3F-36C8-5D8C-ED811C66B75C}"/>
              </a:ext>
            </a:extLst>
          </p:cNvPr>
          <p:cNvSpPr>
            <a:spLocks noGrp="1"/>
          </p:cNvSpPr>
          <p:nvPr>
            <p:ph type="sldNum" sz="quarter" idx="5"/>
          </p:nvPr>
        </p:nvSpPr>
        <p:spPr/>
        <p:txBody>
          <a:bodyPr/>
          <a:lstStyle/>
          <a:p>
            <a:fld id="{78DA0135-ACB4-7A44-AA8D-03C325FB4FE6}" type="slidenum">
              <a:rPr lang="en-AU" smtClean="0"/>
              <a:t>4</a:t>
            </a:fld>
            <a:endParaRPr lang="en-AU"/>
          </a:p>
        </p:txBody>
      </p:sp>
    </p:spTree>
    <p:extLst>
      <p:ext uri="{BB962C8B-B14F-4D97-AF65-F5344CB8AC3E}">
        <p14:creationId xmlns:p14="http://schemas.microsoft.com/office/powerpoint/2010/main" val="4198985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EBFB-A0AB-E17A-0A71-B792A295C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81280-5092-F955-8C82-E48B3C926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19543D-FCAD-C38E-CD4A-364FDD67ADA3}"/>
              </a:ext>
            </a:extLst>
          </p:cNvPr>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Noto Sans" panose="020B0502040504020204" pitchFamily="34" charset="0"/>
                <a:ea typeface="Calibri" panose="020F0502020204030204" pitchFamily="34" charset="0"/>
                <a:cs typeface="Times New Roman" panose="02020603050405020304" pitchFamily="18" charset="0"/>
              </a:rPr>
              <a:t>“</a:t>
            </a: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I’m not addicted, I can stop anytime I want.” </a:t>
            </a:r>
            <a:r>
              <a:rPr lang="en-GB" sz="1800" dirty="0">
                <a:solidFill>
                  <a:srgbClr val="D80000"/>
                </a:solidFill>
                <a:effectLst/>
                <a:latin typeface="Noto Sans" panose="020B0502040504020204" pitchFamily="34" charset="0"/>
                <a:ea typeface="Calibri" panose="020F0502020204030204" pitchFamily="34" charset="0"/>
                <a:cs typeface="Times New Roman" panose="02020603050405020304" pitchFamily="18" charset="0"/>
              </a:rPr>
              <a:t> </a:t>
            </a: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Despite our insistence, we live in a society that is afflicted by an epidemic of addiction.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89D071E-6D3F-36C8-5D8C-ED811C66B75C}"/>
              </a:ext>
            </a:extLst>
          </p:cNvPr>
          <p:cNvSpPr>
            <a:spLocks noGrp="1"/>
          </p:cNvSpPr>
          <p:nvPr>
            <p:ph type="sldNum" sz="quarter" idx="5"/>
          </p:nvPr>
        </p:nvSpPr>
        <p:spPr/>
        <p:txBody>
          <a:bodyPr/>
          <a:lstStyle/>
          <a:p>
            <a:fld id="{78DA0135-ACB4-7A44-AA8D-03C325FB4FE6}" type="slidenum">
              <a:rPr lang="en-AU" smtClean="0"/>
              <a:t>5</a:t>
            </a:fld>
            <a:endParaRPr lang="en-AU"/>
          </a:p>
        </p:txBody>
      </p:sp>
    </p:spTree>
    <p:extLst>
      <p:ext uri="{BB962C8B-B14F-4D97-AF65-F5344CB8AC3E}">
        <p14:creationId xmlns:p14="http://schemas.microsoft.com/office/powerpoint/2010/main" val="2164081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There are the more socially acceptable addictions, such as work, exercise, food, or technology usage – I sometimes wonder if any of us would pass a test for smartphone addiction in 2024!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6</a:t>
            </a:fld>
            <a:endParaRPr lang="en-AU"/>
          </a:p>
        </p:txBody>
      </p:sp>
    </p:spTree>
    <p:extLst>
      <p:ext uri="{BB962C8B-B14F-4D97-AF65-F5344CB8AC3E}">
        <p14:creationId xmlns:p14="http://schemas.microsoft.com/office/powerpoint/2010/main" val="2192240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The less socially acceptable kind are substance addictions to things such as illicit drugs, tobacco, alcohol, and in more recent times, vaping. We often feel uncomfortable talking about these socially unacceptable kinds of addictions, or are unsure of where to go for help. These addictions come with a certain social stigma, and if we’re honest, we can be inclined to look down upon those who find themselves caught up in them.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7</a:t>
            </a:fld>
            <a:endParaRPr lang="en-AU"/>
          </a:p>
        </p:txBody>
      </p:sp>
    </p:spTree>
    <p:extLst>
      <p:ext uri="{BB962C8B-B14F-4D97-AF65-F5344CB8AC3E}">
        <p14:creationId xmlns:p14="http://schemas.microsoft.com/office/powerpoint/2010/main" val="2158936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The fact is that these kinds of addictions are incredibly complex, and affect people from all walks of life - even those who follow Jesus. It is also true that where the chains of substance abuse hold many captive, there exists a glimmer of hope. Despite the formidable challenges to face in the journey of breaking free, there is an enduring hope that transcends our struggle.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8</a:t>
            </a:fld>
            <a:endParaRPr lang="en-AU" dirty="0"/>
          </a:p>
        </p:txBody>
      </p:sp>
    </p:spTree>
    <p:extLst>
      <p:ext uri="{BB962C8B-B14F-4D97-AF65-F5344CB8AC3E}">
        <p14:creationId xmlns:p14="http://schemas.microsoft.com/office/powerpoint/2010/main" val="490273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r>
              <a:rPr lang="en-GB" sz="1800" b="1" dirty="0">
                <a:solidFill>
                  <a:srgbClr val="000000"/>
                </a:solidFill>
                <a:effectLst/>
                <a:latin typeface="Adobe Garamond Pro Bold" panose="02020502060506020403" pitchFamily="18" charset="0"/>
                <a:ea typeface="Calibri" panose="020F0502020204030204" pitchFamily="34" charset="0"/>
                <a:cs typeface="Adobe Garamond Pro Bold" panose="02020502060506020403" pitchFamily="18" charset="0"/>
              </a:rPr>
              <a:t>Why We Get Addicted</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Understanding the roots of addiction involves delving into the intricate interplay of biological, psychological, and social factors that lead a person down the path of addiction. While each person has a unique story, there are also commonalities with which all of us can relate at some level. At its core, addiction often begins with the pursuit of pleasure or relief from pain. The brain’s reward system plays a crucial role, as substances like drugs or alcohol trigger the release of neurotransmitters, creating a pleasurable sensation.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fontAlgn="ctr">
              <a:lnSpc>
                <a:spcPct val="120000"/>
              </a:lnSpc>
              <a:spcAft>
                <a:spcPts val="565"/>
              </a:spcAft>
            </a:pPr>
            <a:r>
              <a:rPr lang="en-GB" sz="1800" dirty="0">
                <a:solidFill>
                  <a:srgbClr val="000000"/>
                </a:solidFill>
                <a:effectLst/>
                <a:latin typeface="Adobe Garamond Pro" panose="02020502060506020403" pitchFamily="18" charset="0"/>
                <a:ea typeface="Calibri" panose="020F0502020204030204" pitchFamily="34" charset="0"/>
                <a:cs typeface="Adobe Garamond Pro" panose="02020502060506020403" pitchFamily="18" charset="0"/>
              </a:rPr>
              <a:t>Over time, repeated substance use can lead to changes in both the structure and function off our brain, making it increasingly difficult to control our impulses.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9</a:t>
            </a:fld>
            <a:endParaRPr lang="en-AU" dirty="0"/>
          </a:p>
        </p:txBody>
      </p:sp>
    </p:spTree>
    <p:extLst>
      <p:ext uri="{BB962C8B-B14F-4D97-AF65-F5344CB8AC3E}">
        <p14:creationId xmlns:p14="http://schemas.microsoft.com/office/powerpoint/2010/main" val="2639595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22/2/2024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903A177-3491-0F86-FBB3-32216160420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D535595-9B22-78CC-CF41-C5E6737FDAE7}"/>
              </a:ext>
            </a:extLst>
          </p:cNvPr>
          <p:cNvSpPr txBox="1"/>
          <p:nvPr/>
        </p:nvSpPr>
        <p:spPr>
          <a:xfrm>
            <a:off x="1851660" y="2323237"/>
            <a:ext cx="4244340" cy="2908489"/>
          </a:xfrm>
          <a:prstGeom prst="rect">
            <a:avLst/>
          </a:prstGeom>
          <a:noFill/>
        </p:spPr>
        <p:txBody>
          <a:bodyPr wrap="square" rtlCol="0">
            <a:spAutoFit/>
          </a:bodyPr>
          <a:lstStyle/>
          <a:p>
            <a:pPr>
              <a:spcAft>
                <a:spcPts val="600"/>
              </a:spcAft>
            </a:pPr>
            <a:r>
              <a:rPr lang="en-NZ" sz="2800" dirty="0">
                <a:solidFill>
                  <a:srgbClr val="2B6E1D"/>
                </a:solidFill>
                <a:latin typeface="Helvetica" pitchFamily="2" charset="0"/>
              </a:rPr>
              <a:t>Other associated factors influencing addiction:</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Genetic predisposition</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Environmental influences</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Trauma</a:t>
            </a:r>
            <a:endParaRPr lang="en-AU" sz="2800" dirty="0">
              <a:solidFill>
                <a:srgbClr val="2B6E1D"/>
              </a:solidFill>
              <a:latin typeface="Helvetica" pitchFamily="2" charset="0"/>
            </a:endParaRPr>
          </a:p>
        </p:txBody>
      </p:sp>
    </p:spTree>
    <p:extLst>
      <p:ext uri="{BB962C8B-B14F-4D97-AF65-F5344CB8AC3E}">
        <p14:creationId xmlns:p14="http://schemas.microsoft.com/office/powerpoint/2010/main" val="196522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0553AE3-21B7-83E1-6C24-EC5B597C8C33}"/>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198DA6CD-0CE4-C7FB-2A8B-A890AF4EAE63}"/>
              </a:ext>
            </a:extLst>
          </p:cNvPr>
          <p:cNvSpPr txBox="1"/>
          <p:nvPr/>
        </p:nvSpPr>
        <p:spPr>
          <a:xfrm>
            <a:off x="833196" y="1162099"/>
            <a:ext cx="6939501" cy="549755"/>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THE CHALLENGE OF BREAKING FREE</a:t>
            </a:r>
            <a:endParaRPr sz="2800" dirty="0">
              <a:solidFill>
                <a:srgbClr val="2B6E1D"/>
              </a:solidFill>
            </a:endParaRPr>
          </a:p>
        </p:txBody>
      </p:sp>
      <p:sp>
        <p:nvSpPr>
          <p:cNvPr id="4" name="TextBox 3">
            <a:extLst>
              <a:ext uri="{FF2B5EF4-FFF2-40B4-BE49-F238E27FC236}">
                <a16:creationId xmlns:a16="http://schemas.microsoft.com/office/drawing/2014/main" id="{4FB0A356-4F23-5580-485F-3D055105C814}"/>
              </a:ext>
            </a:extLst>
          </p:cNvPr>
          <p:cNvSpPr txBox="1"/>
          <p:nvPr/>
        </p:nvSpPr>
        <p:spPr>
          <a:xfrm>
            <a:off x="833196" y="1965960"/>
            <a:ext cx="6230544" cy="4401205"/>
          </a:xfrm>
          <a:prstGeom prst="rect">
            <a:avLst/>
          </a:prstGeom>
          <a:noFill/>
          <a:effectLst>
            <a:outerShdw blurRad="101600" dist="76200" dir="2700000" algn="tl" rotWithShape="0">
              <a:prstClr val="black">
                <a:alpha val="40000"/>
              </a:prstClr>
            </a:outerShdw>
          </a:effectLst>
        </p:spPr>
        <p:txBody>
          <a:bodyPr wrap="square">
            <a:spAutoFit/>
          </a:bodyPr>
          <a:lstStyle/>
          <a:p>
            <a:pPr marL="285750" indent="-285750">
              <a:buFont typeface="Arial" panose="020B0604020202020204" pitchFamily="34" charset="0"/>
              <a:buChar char="•"/>
            </a:pPr>
            <a:r>
              <a:rPr lang="en-NZ" sz="2800" b="1" dirty="0">
                <a:solidFill>
                  <a:schemeClr val="bg1"/>
                </a:solidFill>
                <a:latin typeface="Helvetica" pitchFamily="2" charset="0"/>
              </a:rPr>
              <a:t>Breaking free is an arduous journey</a:t>
            </a:r>
          </a:p>
          <a:p>
            <a:pPr marL="285750" indent="-285750">
              <a:buFont typeface="Arial" panose="020B0604020202020204" pitchFamily="34" charset="0"/>
              <a:buChar char="•"/>
            </a:pPr>
            <a:r>
              <a:rPr lang="en-NZ" sz="2800" b="1" dirty="0">
                <a:solidFill>
                  <a:schemeClr val="bg1"/>
                </a:solidFill>
                <a:latin typeface="Helvetica" pitchFamily="2" charset="0"/>
              </a:rPr>
              <a:t>Will involve numerous obstacles and setbacks</a:t>
            </a:r>
          </a:p>
          <a:p>
            <a:pPr marL="285750" indent="-285750">
              <a:buFont typeface="Arial" panose="020B0604020202020204" pitchFamily="34" charset="0"/>
              <a:buChar char="•"/>
            </a:pPr>
            <a:r>
              <a:rPr lang="en-NZ" sz="2800" b="1" dirty="0">
                <a:solidFill>
                  <a:schemeClr val="bg1"/>
                </a:solidFill>
                <a:latin typeface="Helvetica" pitchFamily="2" charset="0"/>
              </a:rPr>
              <a:t>These will be physical and psychological</a:t>
            </a:r>
          </a:p>
          <a:p>
            <a:pPr marL="285750" indent="-285750">
              <a:buFont typeface="Arial" panose="020B0604020202020204" pitchFamily="34" charset="0"/>
              <a:buChar char="•"/>
            </a:pPr>
            <a:r>
              <a:rPr lang="en-NZ" sz="2800" b="1" dirty="0">
                <a:solidFill>
                  <a:schemeClr val="bg1"/>
                </a:solidFill>
                <a:latin typeface="Helvetica" pitchFamily="2" charset="0"/>
              </a:rPr>
              <a:t>Social stigmas give rise to feelings of shame and isolation</a:t>
            </a:r>
          </a:p>
          <a:p>
            <a:pPr marL="285750" indent="-285750">
              <a:buFont typeface="Arial" panose="020B0604020202020204" pitchFamily="34" charset="0"/>
              <a:buChar char="•"/>
            </a:pPr>
            <a:r>
              <a:rPr lang="en-NZ" sz="2800" b="1" dirty="0">
                <a:solidFill>
                  <a:schemeClr val="bg1"/>
                </a:solidFill>
                <a:latin typeface="Helvetica" pitchFamily="2" charset="0"/>
              </a:rPr>
              <a:t>There is sense of powerlessness</a:t>
            </a:r>
          </a:p>
          <a:p>
            <a:pPr marL="285750" indent="-285750">
              <a:buFont typeface="Arial" panose="020B0604020202020204" pitchFamily="34" charset="0"/>
              <a:buChar char="•"/>
            </a:pPr>
            <a:r>
              <a:rPr lang="en-NZ" sz="2800" b="1" dirty="0">
                <a:solidFill>
                  <a:schemeClr val="bg1"/>
                </a:solidFill>
                <a:latin typeface="Helvetica" pitchFamily="2" charset="0"/>
              </a:rPr>
              <a:t>A feeling of being trapped.</a:t>
            </a:r>
          </a:p>
        </p:txBody>
      </p:sp>
    </p:spTree>
    <p:extLst>
      <p:ext uri="{BB962C8B-B14F-4D97-AF65-F5344CB8AC3E}">
        <p14:creationId xmlns:p14="http://schemas.microsoft.com/office/powerpoint/2010/main" val="257310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A571EB1-6286-ACEF-2575-DB3D77C969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4FBB6BD-742E-131B-DB2F-C07F63D81305}"/>
              </a:ext>
            </a:extLst>
          </p:cNvPr>
          <p:cNvSpPr txBox="1"/>
          <p:nvPr/>
        </p:nvSpPr>
        <p:spPr>
          <a:xfrm>
            <a:off x="1017270" y="1636201"/>
            <a:ext cx="6103620" cy="3585597"/>
          </a:xfrm>
          <a:prstGeom prst="rect">
            <a:avLst/>
          </a:prstGeom>
          <a:noFill/>
        </p:spPr>
        <p:txBody>
          <a:bodyPr wrap="square">
            <a:spAutoFit/>
          </a:bodyPr>
          <a:lstStyle/>
          <a:p>
            <a:pPr>
              <a:spcAft>
                <a:spcPts val="600"/>
              </a:spcAft>
            </a:pPr>
            <a:r>
              <a:rPr lang="en-US" sz="5400" dirty="0">
                <a:solidFill>
                  <a:schemeClr val="bg1"/>
                </a:solidFill>
                <a:latin typeface="Helvetica" pitchFamily="2" charset="0"/>
              </a:rPr>
              <a:t>Christ’s offer:</a:t>
            </a:r>
            <a:endParaRPr lang="en-US" sz="5400" baseline="30000" dirty="0">
              <a:solidFill>
                <a:schemeClr val="bg1"/>
              </a:solidFill>
              <a:latin typeface="Helvetica" pitchFamily="2" charset="0"/>
            </a:endParaRPr>
          </a:p>
          <a:p>
            <a:pPr>
              <a:spcAft>
                <a:spcPts val="600"/>
              </a:spcAft>
            </a:pPr>
            <a:r>
              <a:rPr lang="en-US" sz="2800" dirty="0">
                <a:solidFill>
                  <a:schemeClr val="bg1"/>
                </a:solidFill>
                <a:latin typeface="Helvetica" pitchFamily="2" charset="0"/>
              </a:rPr>
              <a:t>But he said to me, “My grace is sufficient for you, for my power is made perfect in weakness.” Therefore I will boast all the more gladly about my weaknesses, so that Christ’s power may rest on me.</a:t>
            </a:r>
            <a:r>
              <a:rPr lang="en-NZ" sz="2800" dirty="0">
                <a:solidFill>
                  <a:schemeClr val="bg1"/>
                </a:solidFill>
                <a:latin typeface="Helvetica" pitchFamily="2" charset="0"/>
              </a:rPr>
              <a:t>”</a:t>
            </a:r>
          </a:p>
        </p:txBody>
      </p:sp>
    </p:spTree>
    <p:extLst>
      <p:ext uri="{BB962C8B-B14F-4D97-AF65-F5344CB8AC3E}">
        <p14:creationId xmlns:p14="http://schemas.microsoft.com/office/powerpoint/2010/main" val="80957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386CE9A-4345-440A-388C-A4BF40054C1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3ACE8A4-7FC4-3C7C-1534-0DC4C5F3D45F}"/>
              </a:ext>
            </a:extLst>
          </p:cNvPr>
          <p:cNvSpPr txBox="1"/>
          <p:nvPr/>
        </p:nvSpPr>
        <p:spPr>
          <a:xfrm>
            <a:off x="1337310" y="1497702"/>
            <a:ext cx="4446270" cy="3862596"/>
          </a:xfrm>
          <a:prstGeom prst="rect">
            <a:avLst/>
          </a:prstGeom>
          <a:noFill/>
        </p:spPr>
        <p:txBody>
          <a:bodyPr wrap="square">
            <a:spAutoFit/>
          </a:bodyPr>
          <a:lstStyle/>
          <a:p>
            <a:pPr>
              <a:spcAft>
                <a:spcPts val="600"/>
              </a:spcAft>
            </a:pPr>
            <a:r>
              <a:rPr lang="en-US" sz="3600" dirty="0">
                <a:solidFill>
                  <a:schemeClr val="bg1"/>
                </a:solidFill>
                <a:latin typeface="Helvetica" pitchFamily="2" charset="0"/>
              </a:rPr>
              <a:t>Again, in Galatians we read:</a:t>
            </a:r>
            <a:endParaRPr lang="en-US" sz="3600" baseline="30000" dirty="0">
              <a:solidFill>
                <a:schemeClr val="bg1"/>
              </a:solidFill>
              <a:latin typeface="Helvetica" pitchFamily="2" charset="0"/>
            </a:endParaRPr>
          </a:p>
          <a:p>
            <a:pPr marR="0" algn="l" rtl="0"/>
            <a:r>
              <a:rPr lang="en-US" sz="2800" u="none" strike="noStrike" dirty="0">
                <a:solidFill>
                  <a:schemeClr val="bg1"/>
                </a:solidFill>
                <a:latin typeface="Helvetica" pitchFamily="2" charset="0"/>
              </a:rPr>
              <a:t>“It is for freedom that Christ has set us free. Stand firm, then, and do not let yourselves be burdened again by a yoke of slavery.” Galatians 5:1</a:t>
            </a:r>
          </a:p>
        </p:txBody>
      </p:sp>
    </p:spTree>
    <p:extLst>
      <p:ext uri="{BB962C8B-B14F-4D97-AF65-F5344CB8AC3E}">
        <p14:creationId xmlns:p14="http://schemas.microsoft.com/office/powerpoint/2010/main" val="44977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3F4C9C9-989A-51AE-2AC8-BD22AD151CD9}"/>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A6F76360-F80F-8D79-9E76-17F6D8B76D75}"/>
              </a:ext>
            </a:extLst>
          </p:cNvPr>
          <p:cNvSpPr txBox="1"/>
          <p:nvPr/>
        </p:nvSpPr>
        <p:spPr>
          <a:xfrm>
            <a:off x="833196" y="1162099"/>
            <a:ext cx="5163374" cy="549755"/>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HOPE FOR BREAKING FREE</a:t>
            </a:r>
            <a:endParaRPr sz="2800" dirty="0">
              <a:solidFill>
                <a:srgbClr val="2B6E1D"/>
              </a:solidFill>
            </a:endParaRPr>
          </a:p>
        </p:txBody>
      </p:sp>
      <p:sp>
        <p:nvSpPr>
          <p:cNvPr id="4" name="TextBox 3">
            <a:extLst>
              <a:ext uri="{FF2B5EF4-FFF2-40B4-BE49-F238E27FC236}">
                <a16:creationId xmlns:a16="http://schemas.microsoft.com/office/drawing/2014/main" id="{55E770DB-8385-9066-22A3-0B4F4B97BD50}"/>
              </a:ext>
            </a:extLst>
          </p:cNvPr>
          <p:cNvSpPr txBox="1"/>
          <p:nvPr/>
        </p:nvSpPr>
        <p:spPr>
          <a:xfrm>
            <a:off x="833196" y="2164556"/>
            <a:ext cx="5163374" cy="3693319"/>
          </a:xfrm>
          <a:prstGeom prst="rect">
            <a:avLst/>
          </a:prstGeom>
          <a:noFill/>
        </p:spPr>
        <p:txBody>
          <a:bodyPr wrap="square">
            <a:spAutoFit/>
          </a:bodyPr>
          <a:lstStyle/>
          <a:p>
            <a:pPr>
              <a:spcAft>
                <a:spcPts val="1200"/>
              </a:spcAft>
            </a:pPr>
            <a:r>
              <a:rPr lang="en-AU" sz="2800" dirty="0">
                <a:solidFill>
                  <a:schemeClr val="bg1"/>
                </a:solidFill>
                <a:latin typeface="Helvetica" pitchFamily="2" charset="0"/>
              </a:rPr>
              <a:t>Romans 12:2 (NIV): “Do not conform to the pattern of this world, but be transformed by the renewing of your mind.” </a:t>
            </a:r>
          </a:p>
          <a:p>
            <a:pPr>
              <a:spcAft>
                <a:spcPts val="1200"/>
              </a:spcAft>
            </a:pPr>
            <a:r>
              <a:rPr lang="en-AU" sz="2800" dirty="0">
                <a:solidFill>
                  <a:schemeClr val="bg1"/>
                </a:solidFill>
                <a:latin typeface="Helvetica" pitchFamily="2" charset="0"/>
              </a:rPr>
              <a:t>The process of breaking free involves a renewing of the mind—a transformation fuelled by God’s grace.</a:t>
            </a:r>
          </a:p>
        </p:txBody>
      </p:sp>
    </p:spTree>
    <p:extLst>
      <p:ext uri="{BB962C8B-B14F-4D97-AF65-F5344CB8AC3E}">
        <p14:creationId xmlns:p14="http://schemas.microsoft.com/office/powerpoint/2010/main" val="216910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A1F37A7-1500-6DED-8672-BE9EE7FDEC4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E8CAEBD-2CD9-35AF-EA5E-E3BB1B6C74F8}"/>
              </a:ext>
            </a:extLst>
          </p:cNvPr>
          <p:cNvSpPr txBox="1"/>
          <p:nvPr/>
        </p:nvSpPr>
        <p:spPr>
          <a:xfrm>
            <a:off x="1058887" y="1582340"/>
            <a:ext cx="6103620" cy="3693319"/>
          </a:xfrm>
          <a:prstGeom prst="rect">
            <a:avLst/>
          </a:prstGeom>
          <a:noFill/>
        </p:spPr>
        <p:txBody>
          <a:bodyPr wrap="square">
            <a:spAutoFit/>
          </a:bodyPr>
          <a:lstStyle/>
          <a:p>
            <a:pPr marR="0" algn="l" rtl="0">
              <a:spcAft>
                <a:spcPts val="1200"/>
              </a:spcAft>
            </a:pPr>
            <a:r>
              <a:rPr lang="en-US" sz="2800" u="none" strike="noStrike" dirty="0">
                <a:solidFill>
                  <a:srgbClr val="2B6E1D"/>
                </a:solidFill>
                <a:latin typeface="Helvetica" pitchFamily="2" charset="0"/>
              </a:rPr>
              <a:t>In 2 Corinthians 5:17 (NIV), there is a promise of new beginnings: “Therefore, if anyone is in Christ, the new creation has come: The old has gone, the new is here!” </a:t>
            </a:r>
          </a:p>
          <a:p>
            <a:pPr marR="0" algn="l" rtl="0">
              <a:spcAft>
                <a:spcPts val="1200"/>
              </a:spcAft>
            </a:pPr>
            <a:r>
              <a:rPr lang="en-US" sz="2800" u="none" strike="noStrike" dirty="0">
                <a:solidFill>
                  <a:srgbClr val="2B6E1D"/>
                </a:solidFill>
                <a:latin typeface="Helvetica" pitchFamily="2" charset="0"/>
              </a:rPr>
              <a:t>Our hope rests not in our strength but in the promise of a new beginning through Christ.</a:t>
            </a:r>
          </a:p>
        </p:txBody>
      </p:sp>
    </p:spTree>
    <p:extLst>
      <p:ext uri="{BB962C8B-B14F-4D97-AF65-F5344CB8AC3E}">
        <p14:creationId xmlns:p14="http://schemas.microsoft.com/office/powerpoint/2010/main" val="2564512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FE1438C-9AFA-246C-4099-3747C409494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BD56D6B-1366-2637-E9DE-B5C7D15833FE}"/>
              </a:ext>
            </a:extLst>
          </p:cNvPr>
          <p:cNvSpPr txBox="1"/>
          <p:nvPr/>
        </p:nvSpPr>
        <p:spPr>
          <a:xfrm>
            <a:off x="1078524" y="1824335"/>
            <a:ext cx="6096000" cy="3693319"/>
          </a:xfrm>
          <a:prstGeom prst="rect">
            <a:avLst/>
          </a:prstGeom>
          <a:noFill/>
        </p:spPr>
        <p:txBody>
          <a:bodyPr wrap="square">
            <a:spAutoFit/>
          </a:bodyPr>
          <a:lstStyle/>
          <a:p>
            <a:pPr>
              <a:spcAft>
                <a:spcPts val="1200"/>
              </a:spcAft>
            </a:pPr>
            <a:r>
              <a:rPr lang="en-AU" sz="2800" dirty="0">
                <a:solidFill>
                  <a:srgbClr val="2B6E1D"/>
                </a:solidFill>
                <a:latin typeface="Helvetica" pitchFamily="2" charset="0"/>
              </a:rPr>
              <a:t>A compassionate and prayerful community can foster an environment of support, understanding, and love, where real healing can begin to take place.</a:t>
            </a:r>
          </a:p>
          <a:p>
            <a:pPr>
              <a:spcAft>
                <a:spcPts val="1200"/>
              </a:spcAft>
            </a:pPr>
            <a:r>
              <a:rPr lang="en-AU" sz="2800" dirty="0">
                <a:solidFill>
                  <a:srgbClr val="2B6E1D"/>
                </a:solidFill>
                <a:latin typeface="Helvetica" pitchFamily="2" charset="0"/>
              </a:rPr>
              <a:t>Galatians 6:2 (NIV)  “ Carry each other’s burdens, and in this way you will fulfill the law of Christ.”</a:t>
            </a:r>
          </a:p>
        </p:txBody>
      </p:sp>
    </p:spTree>
    <p:extLst>
      <p:ext uri="{BB962C8B-B14F-4D97-AF65-F5344CB8AC3E}">
        <p14:creationId xmlns:p14="http://schemas.microsoft.com/office/powerpoint/2010/main" val="691531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FE51B16-1F57-D909-1D29-2A934EAB201A}"/>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D707A143-ACE0-FCCC-2AA8-D687138ACC47}"/>
              </a:ext>
            </a:extLst>
          </p:cNvPr>
          <p:cNvSpPr txBox="1"/>
          <p:nvPr/>
        </p:nvSpPr>
        <p:spPr>
          <a:xfrm>
            <a:off x="849610" y="2715123"/>
            <a:ext cx="2632232"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CONCLUSION</a:t>
            </a:r>
            <a:endParaRPr sz="2800" dirty="0"/>
          </a:p>
        </p:txBody>
      </p:sp>
      <p:sp>
        <p:nvSpPr>
          <p:cNvPr id="4" name="TextBox 3">
            <a:extLst>
              <a:ext uri="{FF2B5EF4-FFF2-40B4-BE49-F238E27FC236}">
                <a16:creationId xmlns:a16="http://schemas.microsoft.com/office/drawing/2014/main" id="{062A5B1C-50D9-0CEF-E087-04E2E606D3A5}"/>
              </a:ext>
            </a:extLst>
          </p:cNvPr>
          <p:cNvSpPr txBox="1"/>
          <p:nvPr/>
        </p:nvSpPr>
        <p:spPr>
          <a:xfrm>
            <a:off x="849609" y="3602559"/>
            <a:ext cx="8079901" cy="2277547"/>
          </a:xfrm>
          <a:prstGeom prst="rect">
            <a:avLst/>
          </a:prstGeom>
          <a:noFill/>
        </p:spPr>
        <p:txBody>
          <a:bodyPr wrap="square">
            <a:spAutoFit/>
          </a:bodyPr>
          <a:lstStyle/>
          <a:p>
            <a:pPr>
              <a:spcAft>
                <a:spcPts val="1200"/>
              </a:spcAft>
            </a:pPr>
            <a:r>
              <a:rPr lang="en-AU" sz="2800" b="1" dirty="0">
                <a:latin typeface="Helvetica" pitchFamily="2" charset="0"/>
              </a:rPr>
              <a:t>To embark on the journey towards recovery: </a:t>
            </a:r>
          </a:p>
          <a:p>
            <a:pPr marL="514350" indent="-514350">
              <a:spcAft>
                <a:spcPts val="1200"/>
              </a:spcAft>
              <a:buFont typeface="+mj-lt"/>
              <a:buAutoNum type="arabicPeriod"/>
            </a:pPr>
            <a:r>
              <a:rPr lang="en-AU" sz="2800" dirty="0">
                <a:latin typeface="Helvetica" pitchFamily="2" charset="0"/>
              </a:rPr>
              <a:t>Understand the roots of addiction, </a:t>
            </a:r>
          </a:p>
          <a:p>
            <a:pPr marL="514350" indent="-514350">
              <a:spcAft>
                <a:spcPts val="1200"/>
              </a:spcAft>
              <a:buFont typeface="+mj-lt"/>
              <a:buAutoNum type="arabicPeriod"/>
            </a:pPr>
            <a:r>
              <a:rPr lang="en-AU" sz="2800" dirty="0">
                <a:latin typeface="Helvetica" pitchFamily="2" charset="0"/>
              </a:rPr>
              <a:t>Acknowledge the difficulties of breaking free, </a:t>
            </a:r>
          </a:p>
          <a:p>
            <a:pPr marL="514350" indent="-514350">
              <a:spcAft>
                <a:spcPts val="1200"/>
              </a:spcAft>
              <a:buFont typeface="+mj-lt"/>
              <a:buAutoNum type="arabicPeriod"/>
            </a:pPr>
            <a:r>
              <a:rPr lang="en-AU" sz="2800" dirty="0">
                <a:latin typeface="Helvetica" pitchFamily="2" charset="0"/>
              </a:rPr>
              <a:t>Embrace the possibility of transformation, </a:t>
            </a:r>
          </a:p>
        </p:txBody>
      </p:sp>
    </p:spTree>
    <p:extLst>
      <p:ext uri="{BB962C8B-B14F-4D97-AF65-F5344CB8AC3E}">
        <p14:creationId xmlns:p14="http://schemas.microsoft.com/office/powerpoint/2010/main" val="124980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82B44AA-1941-0A3B-CDA2-D8F908456F3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5C287AF-F673-A02C-751F-BCEC6CD5453B}"/>
              </a:ext>
            </a:extLst>
          </p:cNvPr>
          <p:cNvSpPr txBox="1"/>
          <p:nvPr/>
        </p:nvSpPr>
        <p:spPr>
          <a:xfrm>
            <a:off x="1031632" y="1682368"/>
            <a:ext cx="4149969" cy="3493264"/>
          </a:xfrm>
          <a:prstGeom prst="rect">
            <a:avLst/>
          </a:prstGeom>
          <a:noFill/>
        </p:spPr>
        <p:txBody>
          <a:bodyPr wrap="square">
            <a:spAutoFit/>
          </a:bodyPr>
          <a:lstStyle/>
          <a:p>
            <a:pPr>
              <a:spcAft>
                <a:spcPts val="600"/>
              </a:spcAft>
            </a:pPr>
            <a:r>
              <a:rPr lang="en-AU" sz="2800" dirty="0">
                <a:solidFill>
                  <a:srgbClr val="2B6E1D"/>
                </a:solidFill>
                <a:latin typeface="Helvetica" pitchFamily="2" charset="0"/>
              </a:rPr>
              <a:t>Charting the path to freedom, relies on:</a:t>
            </a:r>
          </a:p>
          <a:p>
            <a:pPr marL="457200" indent="-457200">
              <a:spcAft>
                <a:spcPts val="600"/>
              </a:spcAft>
              <a:buFont typeface="Arial" panose="020B0604020202020204" pitchFamily="34" charset="0"/>
              <a:buChar char="•"/>
            </a:pPr>
            <a:r>
              <a:rPr lang="en-AU" sz="2800" dirty="0">
                <a:solidFill>
                  <a:srgbClr val="2B6E1D"/>
                </a:solidFill>
                <a:latin typeface="Helvetica" pitchFamily="2" charset="0"/>
              </a:rPr>
              <a:t>Self-awareness</a:t>
            </a:r>
          </a:p>
          <a:p>
            <a:pPr marL="457200" indent="-457200">
              <a:spcAft>
                <a:spcPts val="600"/>
              </a:spcAft>
              <a:buFont typeface="Arial" panose="020B0604020202020204" pitchFamily="34" charset="0"/>
              <a:buChar char="•"/>
            </a:pPr>
            <a:r>
              <a:rPr lang="en-AU" sz="2800" dirty="0">
                <a:solidFill>
                  <a:srgbClr val="2B6E1D"/>
                </a:solidFill>
                <a:latin typeface="Helvetica" pitchFamily="2" charset="0"/>
              </a:rPr>
              <a:t>Professional guidance</a:t>
            </a:r>
          </a:p>
          <a:p>
            <a:pPr marL="457200" indent="-457200">
              <a:spcAft>
                <a:spcPts val="600"/>
              </a:spcAft>
              <a:buFont typeface="Arial" panose="020B0604020202020204" pitchFamily="34" charset="0"/>
              <a:buChar char="•"/>
            </a:pPr>
            <a:r>
              <a:rPr lang="en-AU" sz="2800" dirty="0">
                <a:solidFill>
                  <a:srgbClr val="2B6E1D"/>
                </a:solidFill>
                <a:latin typeface="Helvetica" pitchFamily="2" charset="0"/>
              </a:rPr>
              <a:t>Community support</a:t>
            </a:r>
          </a:p>
          <a:p>
            <a:pPr marL="457200" indent="-457200">
              <a:spcAft>
                <a:spcPts val="600"/>
              </a:spcAft>
              <a:buFont typeface="Arial" panose="020B0604020202020204" pitchFamily="34" charset="0"/>
              <a:buChar char="•"/>
            </a:pPr>
            <a:r>
              <a:rPr lang="en-AU" sz="2800" dirty="0">
                <a:solidFill>
                  <a:srgbClr val="2B6E1D"/>
                </a:solidFill>
                <a:latin typeface="Helvetica" pitchFamily="2" charset="0"/>
              </a:rPr>
              <a:t>Faith</a:t>
            </a:r>
          </a:p>
          <a:p>
            <a:pPr marL="457200" indent="-457200">
              <a:spcAft>
                <a:spcPts val="600"/>
              </a:spcAft>
              <a:buFont typeface="Arial" panose="020B0604020202020204" pitchFamily="34" charset="0"/>
              <a:buChar char="•"/>
            </a:pPr>
            <a:r>
              <a:rPr lang="en-AU" sz="2800" dirty="0">
                <a:solidFill>
                  <a:srgbClr val="2B6E1D"/>
                </a:solidFill>
                <a:latin typeface="Helvetica" pitchFamily="2" charset="0"/>
              </a:rPr>
              <a:t>Perseverance</a:t>
            </a:r>
          </a:p>
        </p:txBody>
      </p:sp>
    </p:spTree>
    <p:extLst>
      <p:ext uri="{BB962C8B-B14F-4D97-AF65-F5344CB8AC3E}">
        <p14:creationId xmlns:p14="http://schemas.microsoft.com/office/powerpoint/2010/main" val="2447054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38406C3-F262-87DD-0CE0-9B0EAF2A0DFB}"/>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72E78930-1BB6-A4EA-408C-106B6E562F9A}"/>
              </a:ext>
            </a:extLst>
          </p:cNvPr>
          <p:cNvSpPr txBox="1"/>
          <p:nvPr/>
        </p:nvSpPr>
        <p:spPr>
          <a:xfrm>
            <a:off x="5749856" y="956661"/>
            <a:ext cx="3931947"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A PROMISE OF HOPE</a:t>
            </a:r>
            <a:endParaRPr sz="2800" dirty="0"/>
          </a:p>
        </p:txBody>
      </p:sp>
      <p:sp>
        <p:nvSpPr>
          <p:cNvPr id="4" name="TextBox 3">
            <a:extLst>
              <a:ext uri="{FF2B5EF4-FFF2-40B4-BE49-F238E27FC236}">
                <a16:creationId xmlns:a16="http://schemas.microsoft.com/office/drawing/2014/main" id="{98524944-9DE8-4AC8-C548-8E79522BF900}"/>
              </a:ext>
            </a:extLst>
          </p:cNvPr>
          <p:cNvSpPr txBox="1"/>
          <p:nvPr/>
        </p:nvSpPr>
        <p:spPr>
          <a:xfrm>
            <a:off x="5795290" y="1859339"/>
            <a:ext cx="5486400" cy="4308872"/>
          </a:xfrm>
          <a:prstGeom prst="rect">
            <a:avLst/>
          </a:prstGeom>
          <a:noFill/>
        </p:spPr>
        <p:txBody>
          <a:bodyPr wrap="square">
            <a:spAutoFit/>
          </a:bodyPr>
          <a:lstStyle/>
          <a:p>
            <a:pPr>
              <a:spcAft>
                <a:spcPts val="1200"/>
              </a:spcAft>
            </a:pPr>
            <a:r>
              <a:rPr lang="en-AU" sz="2200" b="1" dirty="0">
                <a:latin typeface="Helvetica" pitchFamily="2" charset="0"/>
              </a:rPr>
              <a:t>As Psalm 34:17-18 (NIV) assures, “The righteous cry out, and the Lord hears them; he delivers them from all their troubles. The Lord is close to the broken hearted and saves those who are crushed in spirit.” </a:t>
            </a:r>
          </a:p>
          <a:p>
            <a:pPr>
              <a:spcAft>
                <a:spcPts val="1200"/>
              </a:spcAft>
            </a:pPr>
            <a:r>
              <a:rPr lang="en-AU" sz="2200" b="1" dirty="0">
                <a:latin typeface="Helvetica" pitchFamily="2" charset="0"/>
              </a:rPr>
              <a:t>May this promise be a source of strength and encouragement for anyone on the journey to breaking free from the bonds of addiction - no matter how socially acceptable or unacceptable their addiction may be.</a:t>
            </a:r>
          </a:p>
        </p:txBody>
      </p:sp>
    </p:spTree>
    <p:extLst>
      <p:ext uri="{BB962C8B-B14F-4D97-AF65-F5344CB8AC3E}">
        <p14:creationId xmlns:p14="http://schemas.microsoft.com/office/powerpoint/2010/main" val="1248431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348670D5-E56F-4DAD-F43E-21CA1C2F528C}"/>
              </a:ext>
            </a:extLst>
          </p:cNvPr>
          <p:cNvSpPr txBox="1"/>
          <p:nvPr/>
        </p:nvSpPr>
        <p:spPr>
          <a:xfrm>
            <a:off x="960347" y="1761543"/>
            <a:ext cx="2572921"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6" name="TextBox 5">
            <a:extLst>
              <a:ext uri="{FF2B5EF4-FFF2-40B4-BE49-F238E27FC236}">
                <a16:creationId xmlns:a16="http://schemas.microsoft.com/office/drawing/2014/main" id="{1BCA5CB8-0DD0-F50B-3E3E-3139101DD2DA}"/>
              </a:ext>
            </a:extLst>
          </p:cNvPr>
          <p:cNvSpPr txBox="1"/>
          <p:nvPr/>
        </p:nvSpPr>
        <p:spPr>
          <a:xfrm>
            <a:off x="960347" y="2654172"/>
            <a:ext cx="6102626" cy="3416320"/>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230717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B80E549-64A1-7A4C-6BF5-6723AF20965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D2CF182-CB4D-8FE5-9E9E-7D72A4477C14}"/>
              </a:ext>
            </a:extLst>
          </p:cNvPr>
          <p:cNvSpPr txBox="1"/>
          <p:nvPr/>
        </p:nvSpPr>
        <p:spPr>
          <a:xfrm>
            <a:off x="1469582" y="2278968"/>
            <a:ext cx="5424562"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Understands</a:t>
            </a:r>
          </a:p>
        </p:txBody>
      </p:sp>
      <p:sp>
        <p:nvSpPr>
          <p:cNvPr id="3" name="TextBox 2">
            <a:extLst>
              <a:ext uri="{FF2B5EF4-FFF2-40B4-BE49-F238E27FC236}">
                <a16:creationId xmlns:a16="http://schemas.microsoft.com/office/drawing/2014/main" id="{8AD86C7F-A31A-ACB2-1AAA-261FF0380036}"/>
              </a:ext>
            </a:extLst>
          </p:cNvPr>
          <p:cNvSpPr txBox="1"/>
          <p:nvPr/>
        </p:nvSpPr>
        <p:spPr>
          <a:xfrm>
            <a:off x="1469582" y="3105686"/>
            <a:ext cx="2308324" cy="553998"/>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addiction…</a:t>
            </a:r>
          </a:p>
        </p:txBody>
      </p:sp>
      <p:sp>
        <p:nvSpPr>
          <p:cNvPr id="4" name="TextBox 3">
            <a:extLst>
              <a:ext uri="{FF2B5EF4-FFF2-40B4-BE49-F238E27FC236}">
                <a16:creationId xmlns:a16="http://schemas.microsoft.com/office/drawing/2014/main" id="{30B57691-BEFA-5D0F-23D1-BE0BA6D08D07}"/>
              </a:ext>
            </a:extLst>
          </p:cNvPr>
          <p:cNvSpPr txBox="1"/>
          <p:nvPr/>
        </p:nvSpPr>
        <p:spPr>
          <a:xfrm>
            <a:off x="1469582" y="3619254"/>
            <a:ext cx="5155257" cy="553998"/>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but wants to set you free.</a:t>
            </a:r>
          </a:p>
        </p:txBody>
      </p:sp>
    </p:spTree>
    <p:extLst>
      <p:ext uri="{BB962C8B-B14F-4D97-AF65-F5344CB8AC3E}">
        <p14:creationId xmlns:p14="http://schemas.microsoft.com/office/powerpoint/2010/main" val="422109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859B4D5-A6E7-160D-42A3-52FA87492092}"/>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81D83710-6124-8331-245A-D7F4640CEB5B}"/>
              </a:ext>
            </a:extLst>
          </p:cNvPr>
          <p:cNvSpPr txBox="1"/>
          <p:nvPr/>
        </p:nvSpPr>
        <p:spPr>
          <a:xfrm>
            <a:off x="458841" y="740436"/>
            <a:ext cx="3879496"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 TOPICS</a:t>
            </a:r>
            <a:endParaRPr sz="2800" dirty="0"/>
          </a:p>
        </p:txBody>
      </p:sp>
      <p:sp>
        <p:nvSpPr>
          <p:cNvPr id="3" name="TextBox 2">
            <a:extLst>
              <a:ext uri="{FF2B5EF4-FFF2-40B4-BE49-F238E27FC236}">
                <a16:creationId xmlns:a16="http://schemas.microsoft.com/office/drawing/2014/main" id="{2A1CD71C-545A-7797-D0D1-26373C85C889}"/>
              </a:ext>
            </a:extLst>
          </p:cNvPr>
          <p:cNvSpPr txBox="1"/>
          <p:nvPr/>
        </p:nvSpPr>
        <p:spPr>
          <a:xfrm>
            <a:off x="609599" y="1536174"/>
            <a:ext cx="6739467" cy="3323987"/>
          </a:xfrm>
          <a:prstGeom prst="rect">
            <a:avLst/>
          </a:prstGeom>
          <a:noFill/>
        </p:spPr>
        <p:txBody>
          <a:bodyPr wrap="square">
            <a:spAutoFit/>
          </a:bodyPr>
          <a:lstStyle/>
          <a:p>
            <a:pPr>
              <a:spcAft>
                <a:spcPts val="1200"/>
              </a:spcAft>
            </a:pPr>
            <a:r>
              <a:rPr lang="en-NZ" sz="2000" dirty="0">
                <a:solidFill>
                  <a:schemeClr val="bg1"/>
                </a:solidFill>
                <a:latin typeface="Helvetica" pitchFamily="2" charset="0"/>
              </a:rPr>
              <a:t>Form groups of between 3 to 5 to discuss one of the following topics:</a:t>
            </a:r>
          </a:p>
          <a:p>
            <a:pPr marL="342900" indent="-342900">
              <a:spcAft>
                <a:spcPts val="1200"/>
              </a:spcAft>
              <a:buFont typeface="Arial" panose="020B0604020202020204" pitchFamily="34" charset="0"/>
              <a:buChar char="•"/>
            </a:pPr>
            <a:r>
              <a:rPr lang="en-NZ" sz="2000" dirty="0">
                <a:solidFill>
                  <a:schemeClr val="bg1"/>
                </a:solidFill>
                <a:latin typeface="Helvetica" pitchFamily="2" charset="0"/>
              </a:rPr>
              <a:t>What forms of addiction may we be subject to without being aware of the fact that we are addicted?</a:t>
            </a:r>
          </a:p>
          <a:p>
            <a:pPr marL="342900" indent="-342900">
              <a:spcAft>
                <a:spcPts val="1200"/>
              </a:spcAft>
              <a:buFont typeface="Arial" panose="020B0604020202020204" pitchFamily="34" charset="0"/>
              <a:buChar char="•"/>
            </a:pPr>
            <a:r>
              <a:rPr lang="en-NZ" sz="2000" dirty="0">
                <a:solidFill>
                  <a:schemeClr val="bg1"/>
                </a:solidFill>
                <a:latin typeface="Helvetica" pitchFamily="2" charset="0"/>
              </a:rPr>
              <a:t>What forms of addiction might be more common in the young/elderly/men/women/religious/non-religious? (choose one area or similar area not mentioned here)</a:t>
            </a:r>
          </a:p>
          <a:p>
            <a:pPr marL="342900" indent="-342900">
              <a:spcAft>
                <a:spcPts val="1200"/>
              </a:spcAft>
              <a:buFont typeface="Arial" panose="020B0604020202020204" pitchFamily="34" charset="0"/>
              <a:buChar char="•"/>
            </a:pPr>
            <a:r>
              <a:rPr lang="en-NZ" sz="2000" dirty="0">
                <a:solidFill>
                  <a:schemeClr val="bg1"/>
                </a:solidFill>
                <a:latin typeface="Helvetica" pitchFamily="2" charset="0"/>
              </a:rPr>
              <a:t>What might my community do in mitigating the effect of addictions?</a:t>
            </a:r>
          </a:p>
        </p:txBody>
      </p:sp>
    </p:spTree>
    <p:extLst>
      <p:ext uri="{BB962C8B-B14F-4D97-AF65-F5344CB8AC3E}">
        <p14:creationId xmlns:p14="http://schemas.microsoft.com/office/powerpoint/2010/main" val="410905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9A3B514D-140F-4FDB-CB57-A5C27C7E2B03}"/>
              </a:ext>
            </a:extLst>
          </p:cNvPr>
          <p:cNvSpPr txBox="1"/>
          <p:nvPr/>
        </p:nvSpPr>
        <p:spPr>
          <a:xfrm>
            <a:off x="960347" y="1761543"/>
            <a:ext cx="2572921"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6" name="TextBox 5">
            <a:extLst>
              <a:ext uri="{FF2B5EF4-FFF2-40B4-BE49-F238E27FC236}">
                <a16:creationId xmlns:a16="http://schemas.microsoft.com/office/drawing/2014/main" id="{2F427C0A-F513-720E-95EC-953862B923D8}"/>
              </a:ext>
            </a:extLst>
          </p:cNvPr>
          <p:cNvSpPr txBox="1"/>
          <p:nvPr/>
        </p:nvSpPr>
        <p:spPr>
          <a:xfrm>
            <a:off x="960347" y="2654172"/>
            <a:ext cx="6102626" cy="3416320"/>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473227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BC3106-B944-9B04-0F00-281093C383B8}"/>
              </a:ext>
            </a:extLst>
          </p:cNvPr>
          <p:cNvSpPr txBox="1"/>
          <p:nvPr/>
        </p:nvSpPr>
        <p:spPr>
          <a:xfrm>
            <a:off x="807929" y="1737370"/>
            <a:ext cx="4154984" cy="1661993"/>
          </a:xfrm>
          <a:prstGeom prst="rect">
            <a:avLst/>
          </a:prstGeom>
          <a:noFill/>
        </p:spPr>
        <p:txBody>
          <a:bodyPr wrap="none" lIns="0" tIns="0" rIns="0" bIns="0">
            <a:spAutoFit/>
          </a:bodyPr>
          <a:lstStyle/>
          <a:p>
            <a:r>
              <a:rPr lang="en-AU" sz="5400" dirty="0">
                <a:solidFill>
                  <a:schemeClr val="bg1"/>
                </a:solidFill>
                <a:latin typeface="Helvetica" pitchFamily="2" charset="0"/>
                <a:ea typeface="Helvetica Neue" panose="02000503000000020004" pitchFamily="2" charset="0"/>
                <a:cs typeface="Helvetica Neue" panose="02000503000000020004" pitchFamily="2" charset="0"/>
              </a:rPr>
              <a:t>Journeying to</a:t>
            </a:r>
            <a:br>
              <a:rPr lang="en-AU" sz="5400" dirty="0">
                <a:solidFill>
                  <a:schemeClr val="bg1"/>
                </a:solidFill>
                <a:latin typeface="Helvetica" pitchFamily="2" charset="0"/>
                <a:ea typeface="Helvetica Neue" panose="02000503000000020004" pitchFamily="2" charset="0"/>
                <a:cs typeface="Helvetica Neue" panose="02000503000000020004" pitchFamily="2" charset="0"/>
              </a:rPr>
            </a:br>
            <a:r>
              <a:rPr lang="en-AU" sz="5400" dirty="0">
                <a:solidFill>
                  <a:schemeClr val="bg1"/>
                </a:solidFill>
                <a:latin typeface="Helvetica" pitchFamily="2" charset="0"/>
                <a:ea typeface="Helvetica Neue" panose="02000503000000020004" pitchFamily="2" charset="0"/>
                <a:cs typeface="Helvetica Neue" panose="02000503000000020004" pitchFamily="2" charset="0"/>
              </a:rPr>
              <a:t>Wholeness</a:t>
            </a:r>
          </a:p>
        </p:txBody>
      </p:sp>
      <p:sp>
        <p:nvSpPr>
          <p:cNvPr id="4" name="TextBox 3">
            <a:extLst>
              <a:ext uri="{FF2B5EF4-FFF2-40B4-BE49-F238E27FC236}">
                <a16:creationId xmlns:a16="http://schemas.microsoft.com/office/drawing/2014/main" id="{95B9904C-6B50-F5A1-9624-750EFF9B5B11}"/>
              </a:ext>
            </a:extLst>
          </p:cNvPr>
          <p:cNvSpPr txBox="1"/>
          <p:nvPr/>
        </p:nvSpPr>
        <p:spPr>
          <a:xfrm>
            <a:off x="807929" y="4625328"/>
            <a:ext cx="4106894" cy="615553"/>
          </a:xfrm>
          <a:prstGeom prst="rect">
            <a:avLst/>
          </a:prstGeom>
          <a:noFill/>
        </p:spPr>
        <p:txBody>
          <a:bodyPr wrap="none" lIns="0" tIns="0" rIns="0" bIns="0">
            <a:spAutoFit/>
          </a:bodyPr>
          <a:lstStyle/>
          <a:p>
            <a:r>
              <a:rPr lang="en-AU" sz="4000" dirty="0">
                <a:solidFill>
                  <a:schemeClr val="bg1"/>
                </a:solidFill>
                <a:latin typeface="Helvetica" pitchFamily="2" charset="0"/>
                <a:ea typeface="Helvetica Neue Medium" panose="02000503000000020004" pitchFamily="2" charset="0"/>
                <a:cs typeface="Helvetica Neue Medium" panose="02000503000000020004" pitchFamily="2" charset="0"/>
              </a:rPr>
              <a:t>Pastor Ben Martin</a:t>
            </a:r>
          </a:p>
        </p:txBody>
      </p:sp>
      <p:sp>
        <p:nvSpPr>
          <p:cNvPr id="6" name="TextBox 5">
            <a:extLst>
              <a:ext uri="{FF2B5EF4-FFF2-40B4-BE49-F238E27FC236}">
                <a16:creationId xmlns:a16="http://schemas.microsoft.com/office/drawing/2014/main" id="{3E8FF125-D5E1-2FCD-CA01-3A8D10691708}"/>
              </a:ext>
            </a:extLst>
          </p:cNvPr>
          <p:cNvSpPr txBox="1"/>
          <p:nvPr/>
        </p:nvSpPr>
        <p:spPr>
          <a:xfrm>
            <a:off x="807929" y="5341502"/>
            <a:ext cx="3913379" cy="276999"/>
          </a:xfrm>
          <a:prstGeom prst="rect">
            <a:avLst/>
          </a:prstGeom>
          <a:noFill/>
        </p:spPr>
        <p:txBody>
          <a:bodyPr wrap="none" lIns="0" tIns="0" rIns="0" bIns="0">
            <a:spAutoFit/>
          </a:bodyPr>
          <a:lstStyle/>
          <a:p>
            <a:r>
              <a:rPr lang="en-AU" i="1" dirty="0">
                <a:solidFill>
                  <a:schemeClr val="bg1"/>
                </a:solidFill>
                <a:latin typeface="Times New Roman" panose="02020603050405020304" pitchFamily="18" charset="0"/>
                <a:cs typeface="Times New Roman" panose="02020603050405020304" pitchFamily="18" charset="0"/>
              </a:rPr>
              <a:t>President, South New Zealand Conference</a:t>
            </a:r>
          </a:p>
        </p:txBody>
      </p:sp>
      <p:sp>
        <p:nvSpPr>
          <p:cNvPr id="2" name="TextBox 1">
            <a:extLst>
              <a:ext uri="{FF2B5EF4-FFF2-40B4-BE49-F238E27FC236}">
                <a16:creationId xmlns:a16="http://schemas.microsoft.com/office/drawing/2014/main" id="{F0877F81-FD29-DE77-02E5-EFA72C0785CB}"/>
              </a:ext>
            </a:extLst>
          </p:cNvPr>
          <p:cNvSpPr txBox="1"/>
          <p:nvPr/>
        </p:nvSpPr>
        <p:spPr>
          <a:xfrm>
            <a:off x="807929" y="3460205"/>
            <a:ext cx="4138890" cy="861774"/>
          </a:xfrm>
          <a:prstGeom prst="rect">
            <a:avLst/>
          </a:prstGeom>
          <a:noFill/>
        </p:spPr>
        <p:txBody>
          <a:bodyPr wrap="none" lIns="0" tIns="0" rIns="0" bIns="0">
            <a:spAutoFit/>
          </a:bodyPr>
          <a:lstStyle/>
          <a:p>
            <a:r>
              <a:rPr lang="en-AU" sz="2800" i="1" dirty="0">
                <a:solidFill>
                  <a:schemeClr val="bg1"/>
                </a:solidFill>
                <a:latin typeface="Times New Roman" panose="02020603050405020304" pitchFamily="18" charset="0"/>
                <a:cs typeface="Times New Roman" panose="02020603050405020304" pitchFamily="18" charset="0"/>
              </a:rPr>
              <a:t>Freedom from Problematic </a:t>
            </a:r>
            <a:br>
              <a:rPr lang="en-AU" sz="2800" i="1" dirty="0">
                <a:solidFill>
                  <a:schemeClr val="bg1"/>
                </a:solidFill>
                <a:latin typeface="Times New Roman" panose="02020603050405020304" pitchFamily="18" charset="0"/>
                <a:cs typeface="Times New Roman" panose="02020603050405020304" pitchFamily="18" charset="0"/>
              </a:rPr>
            </a:br>
            <a:r>
              <a:rPr lang="en-AU" sz="2800" i="1" dirty="0">
                <a:solidFill>
                  <a:schemeClr val="bg1"/>
                </a:solidFill>
                <a:latin typeface="Times New Roman" panose="02020603050405020304" pitchFamily="18" charset="0"/>
                <a:cs typeface="Times New Roman" panose="02020603050405020304" pitchFamily="18" charset="0"/>
              </a:rPr>
              <a:t>Substance Abuse (Addiction)</a:t>
            </a:r>
          </a:p>
        </p:txBody>
      </p:sp>
    </p:spTree>
    <p:extLst>
      <p:ext uri="{BB962C8B-B14F-4D97-AF65-F5344CB8AC3E}">
        <p14:creationId xmlns:p14="http://schemas.microsoft.com/office/powerpoint/2010/main" val="425297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7B6457B-C341-AFE3-5325-680F6610E3D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7DE1768-631D-2F9B-18BC-4F9AA6637FE6}"/>
              </a:ext>
            </a:extLst>
          </p:cNvPr>
          <p:cNvSpPr txBox="1"/>
          <p:nvPr/>
        </p:nvSpPr>
        <p:spPr>
          <a:xfrm>
            <a:off x="1704622" y="2173164"/>
            <a:ext cx="5000978" cy="2964914"/>
          </a:xfrm>
          <a:prstGeom prst="rect">
            <a:avLst/>
          </a:prstGeom>
          <a:noFill/>
        </p:spPr>
        <p:txBody>
          <a:bodyPr wrap="square">
            <a:spAutoFit/>
          </a:bodyPr>
          <a:lstStyle/>
          <a:p>
            <a:pPr algn="ctr" fontAlgn="ctr">
              <a:lnSpc>
                <a:spcPct val="150000"/>
              </a:lnSpc>
              <a:spcAft>
                <a:spcPts val="800"/>
              </a:spcAft>
              <a:tabLst>
                <a:tab pos="5715000" algn="r"/>
              </a:tabLst>
            </a:pPr>
            <a:r>
              <a:rPr lang="en-US" sz="2400" dirty="0">
                <a:solidFill>
                  <a:srgbClr val="000000"/>
                </a:solidFill>
                <a:effectLst/>
                <a:latin typeface="Helvetica" pitchFamily="2" charset="0"/>
                <a:ea typeface="Calibri" panose="020F0502020204030204" pitchFamily="34" charset="0"/>
                <a:cs typeface="Times New Roman" panose="02020603050405020304" pitchFamily="18" charset="0"/>
              </a:rPr>
              <a:t>“It is for freedom that Christ has set us free. Stand firm, then, and do not let yourselves be burdened again by a yoke of slavery.”</a:t>
            </a:r>
            <a:endParaRPr lang="en-NZ" sz="2000" dirty="0">
              <a:effectLst/>
              <a:latin typeface="Helvetica" pitchFamily="2" charset="0"/>
              <a:ea typeface="Calibri" panose="020F0502020204030204" pitchFamily="34" charset="0"/>
              <a:cs typeface="Times New Roman" panose="02020603050405020304" pitchFamily="18" charset="0"/>
            </a:endParaRPr>
          </a:p>
          <a:p>
            <a:pPr algn="ctr" fontAlgn="ctr">
              <a:lnSpc>
                <a:spcPct val="150000"/>
              </a:lnSpc>
              <a:spcAft>
                <a:spcPts val="800"/>
              </a:spcAft>
              <a:tabLst>
                <a:tab pos="5715000" algn="r"/>
              </a:tabLst>
            </a:pPr>
            <a:r>
              <a:rPr lang="en-US" sz="2400" dirty="0">
                <a:solidFill>
                  <a:srgbClr val="000000"/>
                </a:solidFill>
                <a:effectLst/>
                <a:latin typeface="Helvetica" pitchFamily="2" charset="0"/>
                <a:ea typeface="Calibri" panose="020F0502020204030204" pitchFamily="34" charset="0"/>
                <a:cs typeface="Times New Roman" panose="02020603050405020304" pitchFamily="18" charset="0"/>
              </a:rPr>
              <a:t>Galatians 5:1 (NIV)</a:t>
            </a:r>
            <a:endParaRPr lang="en-NZ" sz="2000" dirty="0">
              <a:effectLst/>
              <a:latin typeface="Helvetica"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73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7B6457B-C341-AFE3-5325-680F6610E3D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A0BDFED-00D7-7D72-28A0-169718FD9CD6}"/>
              </a:ext>
            </a:extLst>
          </p:cNvPr>
          <p:cNvSpPr txBox="1"/>
          <p:nvPr/>
        </p:nvSpPr>
        <p:spPr>
          <a:xfrm>
            <a:off x="1594967" y="2182505"/>
            <a:ext cx="5308754" cy="2492990"/>
          </a:xfrm>
          <a:prstGeom prst="rect">
            <a:avLst/>
          </a:prstGeom>
          <a:noFill/>
        </p:spPr>
        <p:txBody>
          <a:bodyPr wrap="square" lIns="0" tIns="0" rIns="0" bIns="0">
            <a:spAutoFit/>
          </a:bodyPr>
          <a:lstStyle/>
          <a:p>
            <a:pPr algn="ct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“I’m not addicted, I can stop anytime I want.”     </a:t>
            </a:r>
          </a:p>
        </p:txBody>
      </p:sp>
    </p:spTree>
    <p:extLst>
      <p:ext uri="{BB962C8B-B14F-4D97-AF65-F5344CB8AC3E}">
        <p14:creationId xmlns:p14="http://schemas.microsoft.com/office/powerpoint/2010/main" val="307196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75E914B-2BC8-6D2F-C616-FF92D808F6C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F2D3DA1-CFDE-59F1-9230-D45E0379044A}"/>
              </a:ext>
            </a:extLst>
          </p:cNvPr>
          <p:cNvSpPr txBox="1"/>
          <p:nvPr/>
        </p:nvSpPr>
        <p:spPr>
          <a:xfrm>
            <a:off x="1268730" y="1958816"/>
            <a:ext cx="4354830" cy="3416320"/>
          </a:xfrm>
          <a:prstGeom prst="rect">
            <a:avLst/>
          </a:prstGeom>
          <a:noFill/>
        </p:spPr>
        <p:txBody>
          <a:bodyPr wrap="square">
            <a:spAutoFit/>
          </a:bodyPr>
          <a:lstStyle/>
          <a:p>
            <a:pPr>
              <a:spcAft>
                <a:spcPts val="600"/>
              </a:spcAft>
            </a:pPr>
            <a:r>
              <a:rPr lang="en-NZ" sz="2800" dirty="0">
                <a:solidFill>
                  <a:srgbClr val="2B6E1D"/>
                </a:solidFill>
                <a:latin typeface="Helvetica" pitchFamily="2" charset="0"/>
              </a:rPr>
              <a:t>Some addictions may be socially acceptable e.g.: </a:t>
            </a:r>
          </a:p>
          <a:p>
            <a:pPr marL="342900" indent="-342900">
              <a:spcAft>
                <a:spcPts val="600"/>
              </a:spcAft>
              <a:buFont typeface="Arial" panose="020B0604020202020204" pitchFamily="34" charset="0"/>
              <a:buChar char="•"/>
            </a:pPr>
            <a:r>
              <a:rPr lang="en-NZ" sz="2800" dirty="0">
                <a:solidFill>
                  <a:srgbClr val="2B6E1D"/>
                </a:solidFill>
                <a:latin typeface="Helvetica" pitchFamily="2" charset="0"/>
              </a:rPr>
              <a:t>Work</a:t>
            </a:r>
          </a:p>
          <a:p>
            <a:pPr marL="342900" indent="-342900">
              <a:spcAft>
                <a:spcPts val="600"/>
              </a:spcAft>
              <a:buFont typeface="Arial" panose="020B0604020202020204" pitchFamily="34" charset="0"/>
              <a:buChar char="•"/>
            </a:pPr>
            <a:r>
              <a:rPr lang="en-NZ" sz="2800" dirty="0">
                <a:solidFill>
                  <a:srgbClr val="2B6E1D"/>
                </a:solidFill>
                <a:latin typeface="Helvetica" pitchFamily="2" charset="0"/>
              </a:rPr>
              <a:t>Exercise</a:t>
            </a:r>
          </a:p>
          <a:p>
            <a:pPr marL="342900" indent="-342900">
              <a:spcAft>
                <a:spcPts val="600"/>
              </a:spcAft>
              <a:buFont typeface="Arial" panose="020B0604020202020204" pitchFamily="34" charset="0"/>
              <a:buChar char="•"/>
            </a:pPr>
            <a:r>
              <a:rPr lang="en-NZ" sz="2800" dirty="0">
                <a:solidFill>
                  <a:srgbClr val="2B6E1D"/>
                </a:solidFill>
                <a:latin typeface="Helvetica" pitchFamily="2" charset="0"/>
              </a:rPr>
              <a:t>Food</a:t>
            </a:r>
          </a:p>
          <a:p>
            <a:pPr marL="342900" indent="-342900">
              <a:spcAft>
                <a:spcPts val="600"/>
              </a:spcAft>
              <a:buFont typeface="Arial" panose="020B0604020202020204" pitchFamily="34" charset="0"/>
              <a:buChar char="•"/>
            </a:pPr>
            <a:r>
              <a:rPr lang="en-NZ" sz="2800" dirty="0">
                <a:solidFill>
                  <a:srgbClr val="2B6E1D"/>
                </a:solidFill>
                <a:latin typeface="Helvetica" pitchFamily="2" charset="0"/>
              </a:rPr>
              <a:t>Technology usage </a:t>
            </a:r>
            <a:br>
              <a:rPr lang="en-NZ" sz="2800" dirty="0">
                <a:solidFill>
                  <a:srgbClr val="2B6E1D"/>
                </a:solidFill>
                <a:latin typeface="Helvetica" pitchFamily="2" charset="0"/>
              </a:rPr>
            </a:br>
            <a:r>
              <a:rPr lang="en-NZ" sz="2800" dirty="0">
                <a:solidFill>
                  <a:srgbClr val="2B6E1D"/>
                </a:solidFill>
                <a:latin typeface="Helvetica" pitchFamily="2" charset="0"/>
              </a:rPr>
              <a:t>(e.g. smartphone)</a:t>
            </a:r>
          </a:p>
        </p:txBody>
      </p:sp>
    </p:spTree>
    <p:extLst>
      <p:ext uri="{BB962C8B-B14F-4D97-AF65-F5344CB8AC3E}">
        <p14:creationId xmlns:p14="http://schemas.microsoft.com/office/powerpoint/2010/main" val="69790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8AA54C-7BC2-0D26-A061-09BE5D548923}"/>
              </a:ext>
            </a:extLst>
          </p:cNvPr>
          <p:cNvSpPr txBox="1"/>
          <p:nvPr/>
        </p:nvSpPr>
        <p:spPr>
          <a:xfrm>
            <a:off x="1451610" y="2161877"/>
            <a:ext cx="4240530" cy="2985433"/>
          </a:xfrm>
          <a:prstGeom prst="rect">
            <a:avLst/>
          </a:prstGeom>
          <a:noFill/>
        </p:spPr>
        <p:txBody>
          <a:bodyPr wrap="square">
            <a:spAutoFit/>
          </a:bodyPr>
          <a:lstStyle/>
          <a:p>
            <a:pPr>
              <a:spcAft>
                <a:spcPts val="600"/>
              </a:spcAft>
            </a:pPr>
            <a:r>
              <a:rPr lang="en-NZ" sz="2800" dirty="0">
                <a:solidFill>
                  <a:srgbClr val="2B6E1D"/>
                </a:solidFill>
                <a:latin typeface="Helvetica" pitchFamily="2" charset="0"/>
              </a:rPr>
              <a:t>Other addictions are less socially acceptable e.g.:</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Illicit drugs</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Tobacco</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Alcohol</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Vaping</a:t>
            </a:r>
          </a:p>
        </p:txBody>
      </p:sp>
    </p:spTree>
    <p:extLst>
      <p:ext uri="{BB962C8B-B14F-4D97-AF65-F5344CB8AC3E}">
        <p14:creationId xmlns:p14="http://schemas.microsoft.com/office/powerpoint/2010/main" val="202953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114884-2247-4B7D-CAA5-CD2F588D58F2}"/>
              </a:ext>
            </a:extLst>
          </p:cNvPr>
          <p:cNvSpPr txBox="1"/>
          <p:nvPr/>
        </p:nvSpPr>
        <p:spPr>
          <a:xfrm>
            <a:off x="1188720" y="2151727"/>
            <a:ext cx="5189220" cy="2554545"/>
          </a:xfrm>
          <a:prstGeom prst="rect">
            <a:avLst/>
          </a:prstGeom>
          <a:noFill/>
        </p:spPr>
        <p:txBody>
          <a:bodyPr wrap="square" rtlCol="0">
            <a:spAutoFit/>
          </a:bodyPr>
          <a:lstStyle/>
          <a:p>
            <a:r>
              <a:rPr lang="en-AU" sz="4000" b="1" dirty="0">
                <a:solidFill>
                  <a:srgbClr val="2B6E1D"/>
                </a:solidFill>
                <a:latin typeface="Helvetica" pitchFamily="2" charset="0"/>
              </a:rPr>
              <a:t>Addictions may be found in all walks of life – even among Christians.</a:t>
            </a:r>
          </a:p>
        </p:txBody>
      </p:sp>
    </p:spTree>
    <p:extLst>
      <p:ext uri="{BB962C8B-B14F-4D97-AF65-F5344CB8AC3E}">
        <p14:creationId xmlns:p14="http://schemas.microsoft.com/office/powerpoint/2010/main" val="429471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7189239-4AD9-38C7-A1C0-D58F467AD635}"/>
            </a:ext>
          </a:extLst>
        </p:cNvPr>
        <p:cNvGrpSpPr/>
        <p:nvPr/>
      </p:nvGrpSpPr>
      <p:grpSpPr>
        <a:xfrm>
          <a:off x="0" y="0"/>
          <a:ext cx="0" cy="0"/>
          <a:chOff x="0" y="0"/>
          <a:chExt cx="0" cy="0"/>
        </a:xfrm>
      </p:grpSpPr>
      <p:sp>
        <p:nvSpPr>
          <p:cNvPr id="2" name="TextBox 16">
            <a:extLst>
              <a:ext uri="{FF2B5EF4-FFF2-40B4-BE49-F238E27FC236}">
                <a16:creationId xmlns:a16="http://schemas.microsoft.com/office/drawing/2014/main" id="{56D4DC8E-19CB-3326-7060-F8F5013104A4}"/>
              </a:ext>
            </a:extLst>
          </p:cNvPr>
          <p:cNvSpPr txBox="1"/>
          <p:nvPr/>
        </p:nvSpPr>
        <p:spPr>
          <a:xfrm>
            <a:off x="1107516" y="1253539"/>
            <a:ext cx="4504347"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WHY WE GET ADDICTED</a:t>
            </a:r>
            <a:endParaRPr sz="2800" dirty="0"/>
          </a:p>
        </p:txBody>
      </p:sp>
      <p:sp>
        <p:nvSpPr>
          <p:cNvPr id="4" name="TextBox 3">
            <a:extLst>
              <a:ext uri="{FF2B5EF4-FFF2-40B4-BE49-F238E27FC236}">
                <a16:creationId xmlns:a16="http://schemas.microsoft.com/office/drawing/2014/main" id="{15A5E96D-A81B-3A0C-629A-AA2881100065}"/>
              </a:ext>
            </a:extLst>
          </p:cNvPr>
          <p:cNvSpPr txBox="1"/>
          <p:nvPr/>
        </p:nvSpPr>
        <p:spPr>
          <a:xfrm>
            <a:off x="1107516" y="2092405"/>
            <a:ext cx="6103620" cy="3693319"/>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2800" dirty="0">
                <a:solidFill>
                  <a:srgbClr val="2B6E1D"/>
                </a:solidFill>
                <a:latin typeface="Helvetica" pitchFamily="2" charset="0"/>
              </a:rPr>
              <a:t>Addiction often begins with the pursuit of pleasure or relief from pain</a:t>
            </a:r>
            <a:r>
              <a:rPr lang="en-US" sz="2800" u="none" strike="noStrike" baseline="30000" dirty="0">
                <a:solidFill>
                  <a:srgbClr val="2B6E1D"/>
                </a:solidFill>
                <a:latin typeface="Helvetica" pitchFamily="2" charset="0"/>
              </a:rPr>
              <a:t>.</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Our brain’s reward system plays a crucial role by releasing chemical rewards</a:t>
            </a:r>
          </a:p>
          <a:p>
            <a:pPr marL="285750" indent="-285750">
              <a:spcAft>
                <a:spcPts val="600"/>
              </a:spcAft>
              <a:buFont typeface="Arial" panose="020B0604020202020204" pitchFamily="34" charset="0"/>
              <a:buChar char="•"/>
            </a:pPr>
            <a:r>
              <a:rPr lang="en-NZ" sz="2800" dirty="0">
                <a:solidFill>
                  <a:srgbClr val="2B6E1D"/>
                </a:solidFill>
                <a:latin typeface="Helvetica" pitchFamily="2" charset="0"/>
              </a:rPr>
              <a:t>Repeated use can lead to changes in structure and function of brain</a:t>
            </a:r>
          </a:p>
        </p:txBody>
      </p:sp>
    </p:spTree>
    <p:extLst>
      <p:ext uri="{BB962C8B-B14F-4D97-AF65-F5344CB8AC3E}">
        <p14:creationId xmlns:p14="http://schemas.microsoft.com/office/powerpoint/2010/main" val="3755621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309EFC466DA44AB735CF67B6C8CB61" ma:contentTypeVersion="15" ma:contentTypeDescription="Create a new document." ma:contentTypeScope="" ma:versionID="6c9f4f764b95f0f60255dce05735750f">
  <xsd:schema xmlns:xsd="http://www.w3.org/2001/XMLSchema" xmlns:xs="http://www.w3.org/2001/XMLSchema" xmlns:p="http://schemas.microsoft.com/office/2006/metadata/properties" xmlns:ns1="http://schemas.microsoft.com/sharepoint/v3" xmlns:ns2="332fa7c2-ce9e-4ea5-a813-9b4af80c0ed4" xmlns:ns3="f3d4c248-da98-4d10-abe2-c37ec01ce3db" targetNamespace="http://schemas.microsoft.com/office/2006/metadata/properties" ma:root="true" ma:fieldsID="81b77c4882d606b79d628ef76c03c89b" ns1:_="" ns2:_="" ns3:_="">
    <xsd:import namespace="http://schemas.microsoft.com/sharepoint/v3"/>
    <xsd:import namespace="332fa7c2-ce9e-4ea5-a813-9b4af80c0ed4"/>
    <xsd:import namespace="f3d4c248-da98-4d10-abe2-c37ec01ce3db"/>
    <xsd:element name="properties">
      <xsd:complexType>
        <xsd:sequence>
          <xsd:element name="documentManagement">
            <xsd:complexType>
              <xsd:all>
                <xsd:element ref="ns2:MediaServiceMetadata" minOccurs="0"/>
                <xsd:element ref="ns2:MediaServiceFastMetadata" minOccurs="0"/>
                <xsd:element ref="ns2:MediaLengthInSecond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ServiceSearchProperties" minOccurs="0"/>
                <xsd:element ref="ns2:MediaServiceObjectDetectorVersions" minOccurs="0"/>
                <xsd:element ref="ns1:_ip_UnifiedCompliancePolicyProperties" minOccurs="0"/>
                <xsd:element ref="ns1:_ip_UnifiedCompliancePolicyUIAc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fa7c2-ce9e-4ea5-a813-9b4af80c0e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b6a8110-3194-4be5-a3e5-df5e99772400"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3d4c248-da98-4d10-abe2-c37ec01ce3db"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D6F752-2BC7-46E0-8AA0-FA42FCD80BF1}"/>
</file>

<file path=customXml/itemProps2.xml><?xml version="1.0" encoding="utf-8"?>
<ds:datastoreItem xmlns:ds="http://schemas.openxmlformats.org/officeDocument/2006/customXml" ds:itemID="{925EBF84-D31F-4166-9046-A253D12FB6B6}"/>
</file>

<file path=docProps/app.xml><?xml version="1.0" encoding="utf-8"?>
<Properties xmlns="http://schemas.openxmlformats.org/officeDocument/2006/extended-properties" xmlns:vt="http://schemas.openxmlformats.org/officeDocument/2006/docPropsVTypes">
  <TotalTime>450</TotalTime>
  <Words>2211</Words>
  <Application>Microsoft Macintosh PowerPoint</Application>
  <PresentationFormat>Widescreen</PresentationFormat>
  <Paragraphs>131</Paragraphs>
  <Slides>22</Slides>
  <Notes>22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Adobe Garamond Pro</vt:lpstr>
      <vt:lpstr>Adobe Garamond Pro Bold</vt:lpstr>
      <vt:lpstr>Arial</vt:lpstr>
      <vt:lpstr>Calibri</vt:lpstr>
      <vt:lpstr>Helvetica</vt:lpstr>
      <vt:lpstr>Helvetica Light</vt:lpstr>
      <vt:lpstr>Noto Sans</vt:lpstr>
      <vt:lpstr>Noto Sans Disp Cond SemBd</vt:lpstr>
      <vt:lpstr>Noto Sans Disp SemBd</vt:lpstr>
      <vt:lpstr>Noto Serif Disp SemCond Thin</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177</cp:revision>
  <dcterms:created xsi:type="dcterms:W3CDTF">2024-02-08T02:41:48Z</dcterms:created>
  <dcterms:modified xsi:type="dcterms:W3CDTF">2024-02-22T03:34:01Z</dcterms:modified>
</cp:coreProperties>
</file>