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entation.xml" ContentType="application/vnd.openxmlformats-officedocument.presentationml.presentation.main+xml"/>
  <Override PartName="/ppt/notesSlides/notesSlide3.xml" ContentType="application/vnd.openxmlformats-officedocument.presentationml.notes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9" r:id="rId2"/>
    <p:sldId id="258" r:id="rId3"/>
    <p:sldId id="257"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6F54EA-2BDF-1FFE-DD40-E1B35E411F3C}" name="Dinda Productions" initials="DP" userId="25d12b82402a902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B6E1D"/>
    <a:srgbClr val="E7DED4"/>
    <a:srgbClr val="27BD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207"/>
    <p:restoredTop sz="78382"/>
  </p:normalViewPr>
  <p:slideViewPr>
    <p:cSldViewPr snapToGrid="0">
      <p:cViewPr varScale="1">
        <p:scale>
          <a:sx n="76" d="100"/>
          <a:sy n="76" d="100"/>
        </p:scale>
        <p:origin x="216" y="10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Helvetica" pitchFamily="2"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Helvetica" pitchFamily="2" charset="0"/>
              </a:defRPr>
            </a:lvl1pPr>
          </a:lstStyle>
          <a:p>
            <a:fld id="{A846BE00-E0D4-0545-9FC8-888AF82EF8EA}" type="datetimeFigureOut">
              <a:rPr lang="en-AU" smtClean="0"/>
              <a:pPr/>
              <a:t>22/2/2024</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Helvetica" pitchFamily="2"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Helvetica" pitchFamily="2" charset="0"/>
              </a:defRPr>
            </a:lvl1pPr>
          </a:lstStyle>
          <a:p>
            <a:fld id="{78DA0135-ACB4-7A44-AA8D-03C325FB4FE6}" type="slidenum">
              <a:rPr lang="en-AU" smtClean="0"/>
              <a:pPr/>
              <a:t>‹#›</a:t>
            </a:fld>
            <a:endParaRPr lang="en-AU" dirty="0"/>
          </a:p>
        </p:txBody>
      </p:sp>
    </p:spTree>
    <p:extLst>
      <p:ext uri="{BB962C8B-B14F-4D97-AF65-F5344CB8AC3E}">
        <p14:creationId xmlns:p14="http://schemas.microsoft.com/office/powerpoint/2010/main" val="3344573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Helvetica" pitchFamily="2" charset="0"/>
        <a:ea typeface="+mn-ea"/>
        <a:cs typeface="+mn-cs"/>
      </a:defRPr>
    </a:lvl1pPr>
    <a:lvl2pPr marL="457200" algn="l" defTabSz="914400" rtl="0" eaLnBrk="1" latinLnBrk="0" hangingPunct="1">
      <a:defRPr sz="1200" b="0" i="0" kern="1200">
        <a:solidFill>
          <a:schemeClr val="tx1"/>
        </a:solidFill>
        <a:latin typeface="Helvetica" pitchFamily="2" charset="0"/>
        <a:ea typeface="+mn-ea"/>
        <a:cs typeface="+mn-cs"/>
      </a:defRPr>
    </a:lvl2pPr>
    <a:lvl3pPr marL="914400" algn="l" defTabSz="914400" rtl="0" eaLnBrk="1" latinLnBrk="0" hangingPunct="1">
      <a:defRPr sz="1200" b="0" i="0" kern="1200">
        <a:solidFill>
          <a:schemeClr val="tx1"/>
        </a:solidFill>
        <a:latin typeface="Helvetica" pitchFamily="2" charset="0"/>
        <a:ea typeface="+mn-ea"/>
        <a:cs typeface="+mn-cs"/>
      </a:defRPr>
    </a:lvl3pPr>
    <a:lvl4pPr marL="1371600" algn="l" defTabSz="914400" rtl="0" eaLnBrk="1" latinLnBrk="0" hangingPunct="1">
      <a:defRPr sz="1200" b="0" i="0" kern="1200">
        <a:solidFill>
          <a:schemeClr val="tx1"/>
        </a:solidFill>
        <a:latin typeface="Helvetica" pitchFamily="2" charset="0"/>
        <a:ea typeface="+mn-ea"/>
        <a:cs typeface="+mn-cs"/>
      </a:defRPr>
    </a:lvl4pPr>
    <a:lvl5pPr marL="1828800" algn="l" defTabSz="914400" rtl="0" eaLnBrk="1" latinLnBrk="0" hangingPunct="1">
      <a:defRPr sz="1200" b="0" i="0" kern="1200">
        <a:solidFill>
          <a:schemeClr val="tx1"/>
        </a:solidFill>
        <a:latin typeface="Helvetica"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Health Week Header</a:t>
            </a: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a:t>
            </a:fld>
            <a:endParaRPr lang="en-AU"/>
          </a:p>
        </p:txBody>
      </p:sp>
    </p:spTree>
    <p:extLst>
      <p:ext uri="{BB962C8B-B14F-4D97-AF65-F5344CB8AC3E}">
        <p14:creationId xmlns:p14="http://schemas.microsoft.com/office/powerpoint/2010/main" val="3253559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Cordia New" panose="020B0304020202020204" pitchFamily="34" charset="-34"/>
              </a:rPr>
              <a:t>The story of Nebuchadnezzar’s mental health challenge is often referred to when describing someone in the bible who “loses their grip on reality”. The bible tells us he became like an animal, living for a period of time in the wilderness, without clothing, and eating grass for food. His mental decline was seen as an act of God or a lack of belief in God’s authority. For the people of ancient Bible times, this would have been normal. Daily occurrences in life, whether good or bad were seen as a direct intervention of God and His will. For some people today, this biblical interpretation of mental illness is still mistakenly attributed to someone who has lost contact with reality.  And in some instances, psychosis is misrepresented as demon possession, and mental illness as a lack of faith in God.</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10</a:t>
            </a:fld>
            <a:endParaRPr lang="en-AU" dirty="0"/>
          </a:p>
        </p:txBody>
      </p:sp>
    </p:spTree>
    <p:extLst>
      <p:ext uri="{BB962C8B-B14F-4D97-AF65-F5344CB8AC3E}">
        <p14:creationId xmlns:p14="http://schemas.microsoft.com/office/powerpoint/2010/main" val="39325109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This can be problematic and can hinder someone getting the professional help and treatment they require. Realizing that most psychotic behavior today is a result of an undiagnosed or untreated mental health illness, will assist anyone experiencing psychosis to get the best help they need as soon as possible.</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Like many physical illnesses of the body, a Mental Health Illness or challenge is treatable, and people living with it can lead very productive lives, contributing in a positive way to their community. But also, like physical illnesses,  sometimes a person with a mental health illness can become unwell. For example, someone with a physical illness like Asthma can make valuable contributions to their society. They treat their asthma with medication or good lifestyle habits, lead normal lives, and they are not judged for having Asthma. However, sometimes things in their life may cause an exacerbation of their asthma, and this may result in them needing time off work or a visit to the doctor to get the treatment needed so that they heal and recover. It is the same for people who live with a mental health illness and experience a psychotic episode. They also may need time off work and will need to be seen by a mental health professional.  But with the right treatment, support, and care they too will heal and recover, and once again make positive contributions to their community.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11</a:t>
            </a:fld>
            <a:endParaRPr lang="en-AU" dirty="0"/>
          </a:p>
        </p:txBody>
      </p:sp>
    </p:spTree>
    <p:extLst>
      <p:ext uri="{BB962C8B-B14F-4D97-AF65-F5344CB8AC3E}">
        <p14:creationId xmlns:p14="http://schemas.microsoft.com/office/powerpoint/2010/main" val="14434383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By having the correct understanding that people who are diagnosed with a mental health illness are just like those living with a physical health illness, we eliminate the stigma and judgement that many people experiencing a mental health challenge like psychosis go through. When this is done, we reduce the risk of suicidal harm to that person, and they are more likely to seek the help they need sooner.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Thankfully, there are many ways to support someone who is living with a Mental Health illness or experiencing a mental health challenge.</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p:txBody>
      </p:sp>
      <p:sp>
        <p:nvSpPr>
          <p:cNvPr id="4" name="Slide Number Placeholder 3"/>
          <p:cNvSpPr>
            <a:spLocks noGrp="1"/>
          </p:cNvSpPr>
          <p:nvPr>
            <p:ph type="sldNum" sz="quarter" idx="5"/>
          </p:nvPr>
        </p:nvSpPr>
        <p:spPr/>
        <p:txBody>
          <a:bodyPr/>
          <a:lstStyle/>
          <a:p>
            <a:fld id="{78DA0135-ACB4-7A44-AA8D-03C325FB4FE6}" type="slidenum">
              <a:rPr lang="en-AU" smtClean="0"/>
              <a:pPr/>
              <a:t>12</a:t>
            </a:fld>
            <a:endParaRPr lang="en-AU" dirty="0"/>
          </a:p>
        </p:txBody>
      </p:sp>
    </p:spTree>
    <p:extLst>
      <p:ext uri="{BB962C8B-B14F-4D97-AF65-F5344CB8AC3E}">
        <p14:creationId xmlns:p14="http://schemas.microsoft.com/office/powerpoint/2010/main" val="492794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When someone is going through an episode of psychosis, it is important to know that there is always hope for them to get better.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Giving hope to someone, maintaining hope for ourselves is a positive way we can help them</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b="1" i="1" kern="100" dirty="0">
                <a:effectLst/>
                <a:latin typeface="Aptos" panose="020B0004020202020204" pitchFamily="34" charset="0"/>
                <a:ea typeface="Aptos" panose="020B0004020202020204" pitchFamily="34" charset="0"/>
                <a:cs typeface="Cordia New" panose="020B0304020202020204" pitchFamily="34" charset="-34"/>
              </a:rPr>
              <a:t>Discussion: Find examples of stories or people in the Bible where ‘Hope’ was the main theme.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[Give 5 mins for discussion and 5 mins for sharing]</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13</a:t>
            </a:fld>
            <a:endParaRPr lang="en-AU" dirty="0"/>
          </a:p>
        </p:txBody>
      </p:sp>
    </p:spTree>
    <p:extLst>
      <p:ext uri="{BB962C8B-B14F-4D97-AF65-F5344CB8AC3E}">
        <p14:creationId xmlns:p14="http://schemas.microsoft.com/office/powerpoint/2010/main" val="3864906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An important aspect of healing for people going through psychosis or a mental health challenge is to stay connected with their community, family, friends or church. Here are a list of some community supports that people can access themselves or for their friend or loved one.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Local primary health care providers – general practitioners, nurses, other clinicians</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Mental Health Crises teams </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Mental Health Professionals – counsellors, psychologists, psychiatrists </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Online or phone help support teams</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Family and friends of the person experiencing psychosis</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Home care supports – usually linked to your GP</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Church family</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Substance use support groups – alcoholic anonymous and other similar groups</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dirty="0">
                <a:effectLst/>
                <a:latin typeface="Aptos" panose="020B0004020202020204" pitchFamily="34" charset="0"/>
                <a:ea typeface="Aptos" panose="020B0004020202020204" pitchFamily="34" charset="0"/>
                <a:cs typeface="Cordia New" panose="020B0304020202020204" pitchFamily="34" charset="-34"/>
              </a:rPr>
              <a:t>Most countries in the world have access to mental health services, find out who your local team is so that you know who to contact when needed. You can find your local mental health team by doing a search online.</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14</a:t>
            </a:fld>
            <a:endParaRPr lang="en-AU" dirty="0"/>
          </a:p>
        </p:txBody>
      </p:sp>
    </p:spTree>
    <p:extLst>
      <p:ext uri="{BB962C8B-B14F-4D97-AF65-F5344CB8AC3E}">
        <p14:creationId xmlns:p14="http://schemas.microsoft.com/office/powerpoint/2010/main" val="42063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Aptos" panose="020B0004020202020204" pitchFamily="34" charset="0"/>
                <a:ea typeface="Aptos" panose="020B0004020202020204" pitchFamily="34" charset="0"/>
                <a:cs typeface="Cordia New" panose="020B0304020202020204" pitchFamily="34" charset="-34"/>
              </a:rPr>
              <a:t>Discussion: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b="1" kern="100" dirty="0">
                <a:effectLst/>
                <a:latin typeface="Aptos" panose="020B0004020202020204" pitchFamily="34" charset="0"/>
                <a:ea typeface="Aptos" panose="020B0004020202020204" pitchFamily="34" charset="0"/>
                <a:cs typeface="Cordia New" panose="020B0304020202020204" pitchFamily="34" charset="-34"/>
              </a:rPr>
              <a:t>Aside from professional help what ways could you provide practical support for someone who is experiencing a mental health challenge?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i="1" kern="100" dirty="0">
                <a:effectLst/>
                <a:latin typeface="Aptos" panose="020B0004020202020204" pitchFamily="34" charset="0"/>
                <a:ea typeface="Aptos" panose="020B0004020202020204" pitchFamily="34" charset="0"/>
                <a:cs typeface="Cordia New" panose="020B0304020202020204" pitchFamily="34" charset="-34"/>
              </a:rPr>
              <a:t>*Remember that someone going through a mental health challenge may be having difficulty with attending to their daily needs, like eating good food, showering, cleaning the house, caring for family or pets, or even just getting up in the morning.</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 [Give 10 mins for this discussion and 10 mins for sharing. Ask your groups to consider the following; the cultural expectations and norms for a person you are helping, and how you can support them without taking away their autonomy or choice]</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15</a:t>
            </a:fld>
            <a:endParaRPr lang="en-AU" dirty="0"/>
          </a:p>
        </p:txBody>
      </p:sp>
    </p:spTree>
    <p:extLst>
      <p:ext uri="{BB962C8B-B14F-4D97-AF65-F5344CB8AC3E}">
        <p14:creationId xmlns:p14="http://schemas.microsoft.com/office/powerpoint/2010/main" val="2908897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Aptos" panose="020B0004020202020204" pitchFamily="34" charset="0"/>
                <a:ea typeface="Aptos" panose="020B0004020202020204" pitchFamily="34" charset="0"/>
                <a:cs typeface="Cordia New" panose="020B0304020202020204" pitchFamily="34" charset="-34"/>
              </a:rPr>
              <a:t>2 Thessalonians 3:16 says “Now may the Lord of peace himself give you peace at all times and in every way. The Lord be with all of you”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When we are in the middle of helping someone who is experiencing a mental health challenge it is comforting to know that God can bring peace into our lives. He does this in all ways, and at all times. No matter what we are facing, God</a:t>
            </a:r>
            <a:r>
              <a:rPr lang="en-NZ" sz="1800" kern="100" dirty="0">
                <a:effectLst/>
                <a:latin typeface="Aptos" panose="020B0004020202020204" pitchFamily="34" charset="0"/>
                <a:ea typeface="Aptos" panose="020B0004020202020204" pitchFamily="34" charset="0"/>
                <a:cs typeface="Cordia New" panose="020B0304020202020204" pitchFamily="34" charset="-34"/>
              </a:rPr>
              <a:t>’s peace in our lives can help alleviate the pressure or anxiety we might experience - He </a:t>
            </a:r>
            <a:r>
              <a:rPr lang="en-US" sz="1800" kern="100" dirty="0">
                <a:effectLst/>
                <a:latin typeface="Aptos" panose="020B0004020202020204" pitchFamily="34" charset="0"/>
                <a:ea typeface="Aptos" panose="020B0004020202020204" pitchFamily="34" charset="0"/>
                <a:cs typeface="Cordia New" panose="020B0304020202020204" pitchFamily="34" charset="-34"/>
              </a:rPr>
              <a:t>is always an amazing support</a:t>
            </a:r>
            <a:r>
              <a:rPr lang="en-NZ" sz="1800" kern="100" dirty="0">
                <a:effectLst/>
                <a:latin typeface="Aptos" panose="020B0004020202020204" pitchFamily="34" charset="0"/>
                <a:ea typeface="Aptos" panose="020B0004020202020204" pitchFamily="34" charset="0"/>
                <a:cs typeface="Cordia New" panose="020B0304020202020204" pitchFamily="34" charset="-34"/>
              </a:rPr>
              <a:t> especially when we need Him.</a:t>
            </a:r>
          </a:p>
          <a:p>
            <a:pPr>
              <a:lnSpc>
                <a:spcPct val="107000"/>
              </a:lnSpc>
              <a:spcAft>
                <a:spcPts val="800"/>
              </a:spcAft>
            </a:pPr>
            <a:r>
              <a:rPr lang="en-US" sz="1800" b="1" kern="100" dirty="0">
                <a:effectLst/>
                <a:latin typeface="Aptos" panose="020B0004020202020204" pitchFamily="34" charset="0"/>
                <a:ea typeface="Aptos" panose="020B0004020202020204" pitchFamily="34" charset="0"/>
                <a:cs typeface="Cordia New" panose="020B0304020202020204" pitchFamily="34" charset="-34"/>
              </a:rPr>
              <a:t>Discussion: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NZ" sz="1800" b="1" kern="100" dirty="0">
                <a:effectLst/>
                <a:latin typeface="Aptos" panose="020B0004020202020204" pitchFamily="34" charset="0"/>
                <a:ea typeface="Aptos" panose="020B0004020202020204" pitchFamily="34" charset="0"/>
                <a:cs typeface="Cordia New" panose="020B0304020202020204" pitchFamily="34" charset="-34"/>
              </a:rPr>
              <a:t>Are there other scriptures in the Bible that focus on Mental health. What are some of them and how can we apply them to our lives as we support someone experiencing psychosis.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[Examples: Psalm 34:4-5, Isaiah 41:10, Zephaniah 3:17, Psalm 34:18, Psalm 73:26, Galatians 6:2, Philippians 4:6-7. Matthew 11:28-30]  [GIVE 5 mins for discussion and 5 min for sharing]</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16</a:t>
            </a:fld>
            <a:endParaRPr lang="en-AU" dirty="0"/>
          </a:p>
        </p:txBody>
      </p:sp>
    </p:spTree>
    <p:extLst>
      <p:ext uri="{BB962C8B-B14F-4D97-AF65-F5344CB8AC3E}">
        <p14:creationId xmlns:p14="http://schemas.microsoft.com/office/powerpoint/2010/main" val="547458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As we finish, it is always positive to focus on the love God has for us no matter who, or what we are experiencing.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God’s love is unconditional, there is nothing we can do to earn it, and just as importantly, there is nothing we can do to lose God’s love.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Those who experience psychosis or live with a mental health illness can claim this promise as powerfully as anyone else. Let us always endeavor to help and support those who need us and need to see God’s love through us..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17</a:t>
            </a:fld>
            <a:endParaRPr lang="en-AU" dirty="0"/>
          </a:p>
        </p:txBody>
      </p:sp>
    </p:spTree>
    <p:extLst>
      <p:ext uri="{BB962C8B-B14F-4D97-AF65-F5344CB8AC3E}">
        <p14:creationId xmlns:p14="http://schemas.microsoft.com/office/powerpoint/2010/main" val="2902337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Cordia New" panose="020B0304020202020204" pitchFamily="34" charset="-34"/>
              </a:rPr>
              <a:t>God Understands </a:t>
            </a:r>
            <a:br>
              <a:rPr lang="en-US" sz="1800" kern="100" dirty="0">
                <a:effectLst/>
                <a:latin typeface="Aptos" panose="020B0004020202020204" pitchFamily="34" charset="0"/>
                <a:ea typeface="Aptos" panose="020B0004020202020204" pitchFamily="34" charset="0"/>
                <a:cs typeface="Cordia New" panose="020B0304020202020204" pitchFamily="34" charset="-34"/>
              </a:rPr>
            </a:br>
            <a:r>
              <a:rPr lang="en-US" sz="1800" kern="100" dirty="0">
                <a:effectLst/>
                <a:latin typeface="Aptos" panose="020B0004020202020204" pitchFamily="34" charset="0"/>
                <a:ea typeface="Aptos" panose="020B0004020202020204" pitchFamily="34" charset="0"/>
                <a:cs typeface="Cordia New" panose="020B0304020202020204" pitchFamily="34" charset="-34"/>
              </a:rPr>
              <a:t>when you’ve lost contact with reality… </a:t>
            </a:r>
            <a:br>
              <a:rPr lang="en-US" sz="1800" kern="100" dirty="0">
                <a:effectLst/>
                <a:latin typeface="Aptos" panose="020B0004020202020204" pitchFamily="34" charset="0"/>
                <a:ea typeface="Aptos" panose="020B0004020202020204" pitchFamily="34" charset="0"/>
                <a:cs typeface="Cordia New" panose="020B0304020202020204" pitchFamily="34" charset="-34"/>
              </a:rPr>
            </a:br>
            <a:r>
              <a:rPr lang="en-US" sz="1800" kern="100" dirty="0">
                <a:effectLst/>
                <a:latin typeface="Aptos" panose="020B0004020202020204" pitchFamily="34" charset="0"/>
                <a:ea typeface="Aptos" panose="020B0004020202020204" pitchFamily="34" charset="0"/>
                <a:cs typeface="Cordia New" panose="020B0304020202020204" pitchFamily="34" charset="-34"/>
              </a:rPr>
              <a:t>and He wants you to feel you belong</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18</a:t>
            </a:fld>
            <a:endParaRPr lang="en-AU" dirty="0"/>
          </a:p>
        </p:txBody>
      </p:sp>
    </p:spTree>
    <p:extLst>
      <p:ext uri="{BB962C8B-B14F-4D97-AF65-F5344CB8AC3E}">
        <p14:creationId xmlns:p14="http://schemas.microsoft.com/office/powerpoint/2010/main" val="4196088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solidFill>
                  <a:srgbClr val="D80000"/>
                </a:solidFill>
                <a:effectLst/>
                <a:latin typeface="Noto Sans Disp" panose="020B0502040504020204" pitchFamily="34" charset="0"/>
                <a:ea typeface="Aptos" panose="020B0004020202020204" pitchFamily="34" charset="0"/>
                <a:cs typeface="Cordia New" panose="020B0304020202020204" pitchFamily="34" charset="-34"/>
              </a:rPr>
              <a:t>Disclaimer: 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19</a:t>
            </a:fld>
            <a:endParaRPr lang="en-AU" dirty="0"/>
          </a:p>
        </p:txBody>
      </p:sp>
    </p:spTree>
    <p:extLst>
      <p:ext uri="{BB962C8B-B14F-4D97-AF65-F5344CB8AC3E}">
        <p14:creationId xmlns:p14="http://schemas.microsoft.com/office/powerpoint/2010/main" val="1090285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solidFill>
                  <a:srgbClr val="D80000"/>
                </a:solidFill>
                <a:effectLst/>
                <a:latin typeface="Noto Sans Disp" panose="020B0502040504020204" pitchFamily="34" charset="0"/>
                <a:ea typeface="Aptos" panose="020B0004020202020204" pitchFamily="34" charset="0"/>
              </a:rPr>
              <a:t>Disclaimer: 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2</a:t>
            </a:fld>
            <a:endParaRPr lang="en-AU"/>
          </a:p>
        </p:txBody>
      </p:sp>
    </p:spTree>
    <p:extLst>
      <p:ext uri="{BB962C8B-B14F-4D97-AF65-F5344CB8AC3E}">
        <p14:creationId xmlns:p14="http://schemas.microsoft.com/office/powerpoint/2010/main" val="1788075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lnSpc>
                <a:spcPct val="120000"/>
              </a:lnSpc>
              <a:spcAft>
                <a:spcPts val="565"/>
              </a:spcAft>
            </a:pPr>
            <a:endParaRPr lang="en-NZ" sz="1800" b="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3</a:t>
            </a:fld>
            <a:endParaRPr lang="en-AU"/>
          </a:p>
        </p:txBody>
      </p:sp>
    </p:spTree>
    <p:extLst>
      <p:ext uri="{BB962C8B-B14F-4D97-AF65-F5344CB8AC3E}">
        <p14:creationId xmlns:p14="http://schemas.microsoft.com/office/powerpoint/2010/main" val="48651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EEBFB-A0AB-E17A-0A71-B792A295C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81280-5092-F955-8C82-E48B3C926D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19543D-FCAD-C38E-CD4A-364FDD67ADA3}"/>
              </a:ext>
            </a:extLst>
          </p:cNvPr>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Our devotional today is focusing on a very specific Mental Health Crises or Challenge. We will be looking at psychosis.</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Psychosis is a mental health challenge that many of us misunderstand or know little about, therefore the more we understand psychosis the better we can help those who experience it.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Psychosis describes a mental health challenge where a person has lost touch with reality or experiences an alternate reality. </a:t>
            </a:r>
            <a:r>
              <a:rPr lang="en-NZ" sz="1800" kern="100" dirty="0">
                <a:effectLst/>
                <a:latin typeface="Aptos" panose="020B0004020202020204" pitchFamily="34" charset="0"/>
                <a:ea typeface="Aptos" panose="020B0004020202020204" pitchFamily="34" charset="0"/>
                <a:cs typeface="Cordia New" panose="020B0304020202020204" pitchFamily="34" charset="-34"/>
              </a:rPr>
              <a:t>It is less common than other mental health challenges and affects less then 1% of adults annually, but we know it is on the rise as more people are being prescribed antipsychotic medication each year. </a:t>
            </a:r>
          </a:p>
          <a:p>
            <a:r>
              <a:rPr lang="en-NZ" sz="1800" dirty="0">
                <a:effectLst/>
                <a:latin typeface="Aptos" panose="020B0004020202020204" pitchFamily="34" charset="0"/>
                <a:ea typeface="Aptos" panose="020B0004020202020204" pitchFamily="34" charset="0"/>
                <a:cs typeface="Cordia New" panose="020B0304020202020204" pitchFamily="34" charset="-34"/>
              </a:rPr>
              <a:t>While psychosis is less common it is one that many people associate with those who are experiencing mental health challenges, because it can be seen as aggressive, explosive, loud, and threatening. Most people who experience psychosis or other mental health challenges are not dangerous or violent to others. Only 3-5% of violent acts can be attributed to people in these situations; problematic substance use (excessive amounts of alcohol or drugs) is the more common cause of aggressive or violent behaviour.</a:t>
            </a:r>
            <a:r>
              <a:rPr lang="en-NZ" sz="2800" dirty="0">
                <a:effectLst/>
              </a:rPr>
              <a:t>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89D071E-6D3F-36C8-5D8C-ED811C66B75C}"/>
              </a:ext>
            </a:extLst>
          </p:cNvPr>
          <p:cNvSpPr>
            <a:spLocks noGrp="1"/>
          </p:cNvSpPr>
          <p:nvPr>
            <p:ph type="sldNum" sz="quarter" idx="5"/>
          </p:nvPr>
        </p:nvSpPr>
        <p:spPr/>
        <p:txBody>
          <a:bodyPr/>
          <a:lstStyle/>
          <a:p>
            <a:fld id="{78DA0135-ACB4-7A44-AA8D-03C325FB4FE6}" type="slidenum">
              <a:rPr lang="en-AU" smtClean="0"/>
              <a:t>4</a:t>
            </a:fld>
            <a:endParaRPr lang="en-AU"/>
          </a:p>
        </p:txBody>
      </p:sp>
    </p:spTree>
    <p:extLst>
      <p:ext uri="{BB962C8B-B14F-4D97-AF65-F5344CB8AC3E}">
        <p14:creationId xmlns:p14="http://schemas.microsoft.com/office/powerpoint/2010/main" val="4198985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ptos" panose="020B0004020202020204" pitchFamily="34" charset="0"/>
                <a:ea typeface="Aptos" panose="020B0004020202020204" pitchFamily="34" charset="0"/>
                <a:cs typeface="Cordia New" panose="020B0304020202020204" pitchFamily="34" charset="-34"/>
              </a:rPr>
              <a:t>The mental health challenges or illnesses that are mostly associated with psychosis are:  schizophrenia, depression with psychosis, bipolar disorder (which involves experiences of depression or mania with psychosis, schizoaffective disorder and substance-induced psychosis (caused by excess alcohol intake or drug use). Most of these mental health illnesses or challenges are managed well when a person is taking an appropriate medication, as well as caring for their overall wellbeing or health. Having supportive friends and family is vitally important also.</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5</a:t>
            </a:fld>
            <a:endParaRPr lang="en-AU" dirty="0"/>
          </a:p>
        </p:txBody>
      </p:sp>
    </p:spTree>
    <p:extLst>
      <p:ext uri="{BB962C8B-B14F-4D97-AF65-F5344CB8AC3E}">
        <p14:creationId xmlns:p14="http://schemas.microsoft.com/office/powerpoint/2010/main" val="84730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Psychosis can manifest in different ways. Common signs and symptoms of someone who is acutely unwell are: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Delusions</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Hallucinations</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Disorganized thinking</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Reduced ability to maintain social relationships, work, or study</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Quite often it is during this acute phase that we notice when someone is unwell, especially if they are out in the community, or if they are acting out of character when we are around them.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6</a:t>
            </a:fld>
            <a:endParaRPr lang="en-AU" dirty="0"/>
          </a:p>
        </p:txBody>
      </p:sp>
    </p:spTree>
    <p:extLst>
      <p:ext uri="{BB962C8B-B14F-4D97-AF65-F5344CB8AC3E}">
        <p14:creationId xmlns:p14="http://schemas.microsoft.com/office/powerpoint/2010/main" val="725408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Cordia New" panose="020B0304020202020204" pitchFamily="34" charset="-34"/>
              </a:rPr>
              <a:t>It can be stressful, or traumatic when we come across someone experiencing psychosis, especially if they are being loud or aggressive. Remember to claim the promise found in </a:t>
            </a:r>
            <a:r>
              <a:rPr lang="en-US" sz="1800" b="1" kern="100" dirty="0">
                <a:effectLst/>
                <a:latin typeface="Aptos" panose="020B0004020202020204" pitchFamily="34" charset="0"/>
                <a:ea typeface="Aptos" panose="020B0004020202020204" pitchFamily="34" charset="0"/>
                <a:cs typeface="Cordia New" panose="020B0304020202020204" pitchFamily="34" charset="-34"/>
              </a:rPr>
              <a:t>Deuteronomy 31:6  Be strong and courageous. Do not fear or be in dread of them, for it is the Lord your God who goes with you. He will not leave you or forsake you</a:t>
            </a:r>
            <a:r>
              <a:rPr lang="en-US" sz="1800" kern="100" dirty="0">
                <a:effectLst/>
                <a:latin typeface="Aptos" panose="020B0004020202020204" pitchFamily="34" charset="0"/>
                <a:ea typeface="Aptos" panose="020B0004020202020204" pitchFamily="34" charset="0"/>
                <a:cs typeface="Cordia New" panose="020B0304020202020204" pitchFamily="34" charset="-34"/>
              </a:rPr>
              <a:t>.  Know that God is with you, and pray for guidance, courage, wisdom, and compassion before you engage with anyone experiencing psychosis. Consider that you may not know the circumstances that have contributed to their mental health challenge at that time, so be kind. However, do not approach them if you feel in danger of being hurt or abused and understand that they are a person just like you, so show them respect. Also remember that most people experiencing psychosis are more in danger or being harmed than harming others.</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7</a:t>
            </a:fld>
            <a:endParaRPr lang="en-AU" dirty="0"/>
          </a:p>
        </p:txBody>
      </p:sp>
    </p:spTree>
    <p:extLst>
      <p:ext uri="{BB962C8B-B14F-4D97-AF65-F5344CB8AC3E}">
        <p14:creationId xmlns:p14="http://schemas.microsoft.com/office/powerpoint/2010/main" val="4062194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A little kindness can go a long way.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When helping someone experiencing psychosis try the following: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Be understanding and patient, try to stay calm</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Show compassion</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Speak assertively, not aggressively.</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Let them know you care</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Don’t judge, patronize, or be sarcastic it will only make things worse</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b="1" i="1" kern="100" dirty="0">
                <a:effectLst/>
                <a:latin typeface="Aptos" panose="020B0004020202020204" pitchFamily="34" charset="0"/>
                <a:ea typeface="Aptos" panose="020B0004020202020204" pitchFamily="34" charset="0"/>
                <a:cs typeface="Cordia New" panose="020B0304020202020204" pitchFamily="34" charset="-34"/>
              </a:rPr>
              <a:t>Remember: To the person experiencing psychosis, it is very real so don’t argue with their reality.</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8</a:t>
            </a:fld>
            <a:endParaRPr lang="en-AU" dirty="0"/>
          </a:p>
        </p:txBody>
      </p:sp>
    </p:spTree>
    <p:extLst>
      <p:ext uri="{BB962C8B-B14F-4D97-AF65-F5344CB8AC3E}">
        <p14:creationId xmlns:p14="http://schemas.microsoft.com/office/powerpoint/2010/main" val="1644171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Aptos" panose="020B0004020202020204" pitchFamily="34" charset="0"/>
                <a:ea typeface="Aptos" panose="020B0004020202020204" pitchFamily="34" charset="0"/>
                <a:cs typeface="Cordia New" panose="020B0304020202020204" pitchFamily="34" charset="-34"/>
              </a:rPr>
              <a:t>Here are some ways we can respond to someone who is experiencing psychosis: </a:t>
            </a:r>
            <a:endParaRPr lang="en-NZ" sz="1800" kern="100" dirty="0">
              <a:effectLst/>
              <a:latin typeface="Aptos" panose="020B0004020202020204" pitchFamily="34" charset="0"/>
              <a:ea typeface="Aptos" panose="020B0004020202020204" pitchFamily="34" charset="0"/>
              <a:cs typeface="Cordia New" panose="020B0304020202020204" pitchFamily="34" charset="-34"/>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It is important to offer them appropriate help - most people who experience psychosis are already being seen by a mental health professional. </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Ask them who you can call for them, family, friends, a health professional</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If unsure, connect with their local mental health team and seek advice</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Let the person you are helping know what you can do for them  - where possible make them part of the decision-making process, people respond better when they feel they have a choice.</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If they flatly refuse help, and you are afraid for their safety or the safety of others you may need to contact emergency services. While this is not ideal, sometimes it is the only option. Still let them know what you are doing, and that you are doing it because you are concerned for their welfare. </a:t>
            </a:r>
            <a:endParaRPr lang="en-NZ"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9</a:t>
            </a:fld>
            <a:endParaRPr lang="en-AU" dirty="0"/>
          </a:p>
        </p:txBody>
      </p:sp>
    </p:spTree>
    <p:extLst>
      <p:ext uri="{BB962C8B-B14F-4D97-AF65-F5344CB8AC3E}">
        <p14:creationId xmlns:p14="http://schemas.microsoft.com/office/powerpoint/2010/main" val="2345142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3FAF4-BF43-A6A0-E4AA-41FB58CC044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438716A1-9072-DB1F-A72F-3540F52011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E0B4AD6F-0348-ADA1-CD3B-E30FBD0F3880}"/>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AF44664C-E324-07CB-0BE5-312E5AA96D0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9E24075-58E5-122A-301A-F45A006FC7D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255404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C7393-B342-5AF0-544C-1B120DA4FD5A}"/>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91A19CD6-7D92-C7B5-3758-4739B601184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3D6C6CDD-3C91-822A-F4FE-390E55463E1B}"/>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D4E97D9E-3989-60EB-A19C-2D24321B97F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DBFC202-3D6C-D094-6D13-ADD8840F7F1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967610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FB45EE-3A65-3C25-C427-CFBAF914BD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B5875CB-8A45-6C5E-11B7-6D69FAFFED0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503F390-023F-4FAE-6E80-E266E7CC90D7}"/>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DC6703F0-582C-6513-068F-EE9CE38C17B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4D764B2-0BB4-82C3-DEB9-E89BB53014ED}"/>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40189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6E38-35C6-E1B3-263D-A856E5BE55DE}"/>
              </a:ext>
            </a:extLst>
          </p:cNvPr>
          <p:cNvSpPr>
            <a:spLocks noGrp="1"/>
          </p:cNvSpPr>
          <p:nvPr>
            <p:ph type="title"/>
          </p:nvPr>
        </p:nvSpPr>
        <p:spPr/>
        <p:txBody>
          <a:bodyPr/>
          <a:lstStyle/>
          <a:p>
            <a:r>
              <a:rPr lang="en-GB" dirty="0"/>
              <a:t>Click to edit Master title style</a:t>
            </a:r>
            <a:endParaRPr lang="en-AU" dirty="0"/>
          </a:p>
        </p:txBody>
      </p:sp>
      <p:sp>
        <p:nvSpPr>
          <p:cNvPr id="3" name="Content Placeholder 2">
            <a:extLst>
              <a:ext uri="{FF2B5EF4-FFF2-40B4-BE49-F238E27FC236}">
                <a16:creationId xmlns:a16="http://schemas.microsoft.com/office/drawing/2014/main" id="{C603BF77-A9D2-F9C1-567E-8832ADE3C79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9C74DFCE-A448-34D0-7223-D28FF331EFC6}"/>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654233DA-7A4D-0CF2-1A79-FFFDFEEA1C5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4A29B9D-40BE-9879-B14D-E34BA1836169}"/>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72163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4116B-8427-D9FE-1D88-581DD432340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70CE7F07-CBCC-6F30-C46F-4A8B377C55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4" name="Date Placeholder 3">
            <a:extLst>
              <a:ext uri="{FF2B5EF4-FFF2-40B4-BE49-F238E27FC236}">
                <a16:creationId xmlns:a16="http://schemas.microsoft.com/office/drawing/2014/main" id="{5EBA3D28-BE97-29BF-9B55-C250D0E802DD}"/>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5" name="Footer Placeholder 4">
            <a:extLst>
              <a:ext uri="{FF2B5EF4-FFF2-40B4-BE49-F238E27FC236}">
                <a16:creationId xmlns:a16="http://schemas.microsoft.com/office/drawing/2014/main" id="{65D55B6B-AB99-159C-F440-0D5B7C9C1EC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D4D24E1-E1A0-4FC2-EB2D-B0881FDEEA15}"/>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979066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4C1C8-E98C-9904-D11D-ED2B9F2C837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9EC33DC3-52B0-6DD4-5FF3-90D32339C16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7570D35F-229A-BB6B-E157-824BB2243E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3F530140-C065-CED2-CFB7-501FD859C028}"/>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6" name="Footer Placeholder 5">
            <a:extLst>
              <a:ext uri="{FF2B5EF4-FFF2-40B4-BE49-F238E27FC236}">
                <a16:creationId xmlns:a16="http://schemas.microsoft.com/office/drawing/2014/main" id="{535D485A-FDEE-A6DA-18C6-463FE230E46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6533361-B8DC-B3D3-F6EA-8E3859371C21}"/>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783753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0E357-CF17-1FE3-615C-B0697214A53B}"/>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9B5BC306-D610-B47A-D15C-1423E1678D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67940A2-6F05-657B-CB51-83B88BB8EFA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E6A9B7D5-0E25-FFD2-EDD0-066F85CFDC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72961BA-6114-6F49-E0A7-8984FC7346B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2964F60A-5BE2-26BD-8AFF-33C7FAC6A35E}"/>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8" name="Footer Placeholder 7">
            <a:extLst>
              <a:ext uri="{FF2B5EF4-FFF2-40B4-BE49-F238E27FC236}">
                <a16:creationId xmlns:a16="http://schemas.microsoft.com/office/drawing/2014/main" id="{8CFE6E12-F458-940C-65ED-5FBEF4AAB8B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E1F4C972-56CD-C2C4-4CEA-FDE61EEC9A6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580979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E7E29-C192-C277-373C-CABE71FA7BDC}"/>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01E1A266-18C4-8263-3428-42C4F6E9F883}"/>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4" name="Footer Placeholder 3">
            <a:extLst>
              <a:ext uri="{FF2B5EF4-FFF2-40B4-BE49-F238E27FC236}">
                <a16:creationId xmlns:a16="http://schemas.microsoft.com/office/drawing/2014/main" id="{3798152D-53F2-7B74-4D41-2F4CCDC301E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7B16B47-C8F2-B4DE-BA18-E13B84E189A2}"/>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3773371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A61B59-2A27-3A65-C3EF-791D9B6F4E9F}"/>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3" name="Footer Placeholder 2">
            <a:extLst>
              <a:ext uri="{FF2B5EF4-FFF2-40B4-BE49-F238E27FC236}">
                <a16:creationId xmlns:a16="http://schemas.microsoft.com/office/drawing/2014/main" id="{33341C31-8BFA-0DCC-5297-ED545B94215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44FF4170-7F19-F206-8D67-BF01B62ECF1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485487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DAF38-EB01-F502-7279-EACDA39B6F8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F806B06D-8CA7-089C-B952-552418B989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01C8CDF5-3E11-B22E-FA5B-7E755CAE98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9B3A261-14A1-D034-75FD-A6A7CC85A9FD}"/>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6" name="Footer Placeholder 5">
            <a:extLst>
              <a:ext uri="{FF2B5EF4-FFF2-40B4-BE49-F238E27FC236}">
                <a16:creationId xmlns:a16="http://schemas.microsoft.com/office/drawing/2014/main" id="{0555314B-27D1-C261-5C72-030D81558B6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DA871F3-536E-06E5-FF1E-3933B56E1C84}"/>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320398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E7112-9C82-0084-1AC0-DDA632C9C4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A5C98E65-A199-A49A-2E9A-2F9D2DC2CC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8940D7A-A297-992A-607B-49B85BE59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29CFAA-593D-FE43-E28B-BE5D1F9C41D8}"/>
              </a:ext>
            </a:extLst>
          </p:cNvPr>
          <p:cNvSpPr>
            <a:spLocks noGrp="1"/>
          </p:cNvSpPr>
          <p:nvPr>
            <p:ph type="dt" sz="half" idx="10"/>
          </p:nvPr>
        </p:nvSpPr>
        <p:spPr/>
        <p:txBody>
          <a:bodyPr/>
          <a:lstStyle/>
          <a:p>
            <a:fld id="{57DDA022-D278-C64C-B334-81BDC442498B}" type="datetimeFigureOut">
              <a:rPr lang="en-AU" smtClean="0"/>
              <a:t>22/2/2024</a:t>
            </a:fld>
            <a:endParaRPr lang="en-AU"/>
          </a:p>
        </p:txBody>
      </p:sp>
      <p:sp>
        <p:nvSpPr>
          <p:cNvPr id="6" name="Footer Placeholder 5">
            <a:extLst>
              <a:ext uri="{FF2B5EF4-FFF2-40B4-BE49-F238E27FC236}">
                <a16:creationId xmlns:a16="http://schemas.microsoft.com/office/drawing/2014/main" id="{1F890974-AB65-83B2-F217-0AF5FCE176E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A856E7B-3E07-F1B1-B4FD-314694979FC0}"/>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19590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FDC55-6A0C-73EE-7B9E-6B74D62023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AU" dirty="0"/>
          </a:p>
        </p:txBody>
      </p:sp>
      <p:sp>
        <p:nvSpPr>
          <p:cNvPr id="3" name="Text Placeholder 2">
            <a:extLst>
              <a:ext uri="{FF2B5EF4-FFF2-40B4-BE49-F238E27FC236}">
                <a16:creationId xmlns:a16="http://schemas.microsoft.com/office/drawing/2014/main" id="{E45E632A-66DD-DB44-09CB-7573912A3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4" name="Date Placeholder 3">
            <a:extLst>
              <a:ext uri="{FF2B5EF4-FFF2-40B4-BE49-F238E27FC236}">
                <a16:creationId xmlns:a16="http://schemas.microsoft.com/office/drawing/2014/main" id="{AF35A918-D466-7862-3886-64F0257EA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Helvetica" pitchFamily="2" charset="0"/>
              </a:defRPr>
            </a:lvl1pPr>
          </a:lstStyle>
          <a:p>
            <a:fld id="{57DDA022-D278-C64C-B334-81BDC442498B}" type="datetimeFigureOut">
              <a:rPr lang="en-AU" smtClean="0"/>
              <a:pPr/>
              <a:t>22/2/2024</a:t>
            </a:fld>
            <a:endParaRPr lang="en-AU" dirty="0"/>
          </a:p>
        </p:txBody>
      </p:sp>
      <p:sp>
        <p:nvSpPr>
          <p:cNvPr id="5" name="Footer Placeholder 4">
            <a:extLst>
              <a:ext uri="{FF2B5EF4-FFF2-40B4-BE49-F238E27FC236}">
                <a16:creationId xmlns:a16="http://schemas.microsoft.com/office/drawing/2014/main" id="{DE22A4FC-CE2A-E8F7-B100-0FCDA23C93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Helvetica" pitchFamily="2" charset="0"/>
              </a:defRPr>
            </a:lvl1pPr>
          </a:lstStyle>
          <a:p>
            <a:endParaRPr lang="en-AU" dirty="0"/>
          </a:p>
        </p:txBody>
      </p:sp>
      <p:sp>
        <p:nvSpPr>
          <p:cNvPr id="6" name="Slide Number Placeholder 5">
            <a:extLst>
              <a:ext uri="{FF2B5EF4-FFF2-40B4-BE49-F238E27FC236}">
                <a16:creationId xmlns:a16="http://schemas.microsoft.com/office/drawing/2014/main" id="{54DB9A3A-87A9-0B47-71E3-22C8112674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Helvetica" pitchFamily="2" charset="0"/>
              </a:defRPr>
            </a:lvl1pPr>
          </a:lstStyle>
          <a:p>
            <a:fld id="{8D3A8AA1-EB1B-A944-BB4C-5D085B6042FE}" type="slidenum">
              <a:rPr lang="en-AU" smtClean="0"/>
              <a:pPr/>
              <a:t>‹#›</a:t>
            </a:fld>
            <a:endParaRPr lang="en-AU" dirty="0"/>
          </a:p>
        </p:txBody>
      </p:sp>
    </p:spTree>
    <p:extLst>
      <p:ext uri="{BB962C8B-B14F-4D97-AF65-F5344CB8AC3E}">
        <p14:creationId xmlns:p14="http://schemas.microsoft.com/office/powerpoint/2010/main" val="31846155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13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AC630D-2A2F-6872-16C2-DED0B28C7B31}"/>
              </a:ext>
            </a:extLst>
          </p:cNvPr>
          <p:cNvSpPr txBox="1"/>
          <p:nvPr/>
        </p:nvSpPr>
        <p:spPr>
          <a:xfrm>
            <a:off x="1159622" y="1242399"/>
            <a:ext cx="5232202" cy="830997"/>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Nebuchadnezzar</a:t>
            </a:r>
          </a:p>
        </p:txBody>
      </p:sp>
      <p:sp>
        <p:nvSpPr>
          <p:cNvPr id="3" name="TextBox 2">
            <a:extLst>
              <a:ext uri="{FF2B5EF4-FFF2-40B4-BE49-F238E27FC236}">
                <a16:creationId xmlns:a16="http://schemas.microsoft.com/office/drawing/2014/main" id="{B4EAC5C5-6DD4-DE00-2E02-6C54C56A0C51}"/>
              </a:ext>
            </a:extLst>
          </p:cNvPr>
          <p:cNvSpPr txBox="1"/>
          <p:nvPr/>
        </p:nvSpPr>
        <p:spPr>
          <a:xfrm>
            <a:off x="1159622" y="2907167"/>
            <a:ext cx="6096000" cy="2985433"/>
          </a:xfrm>
          <a:prstGeom prst="rect">
            <a:avLst/>
          </a:prstGeom>
          <a:noFill/>
        </p:spPr>
        <p:txBody>
          <a:bodyPr wrap="square">
            <a:spAutoFit/>
          </a:bodyPr>
          <a:lstStyle/>
          <a:p>
            <a:pPr marL="457200" indent="-457200">
              <a:spcAft>
                <a:spcPts val="1200"/>
              </a:spcAft>
              <a:buFont typeface="Arial" panose="020B0604020202020204" pitchFamily="34" charset="0"/>
              <a:buChar char="•"/>
            </a:pPr>
            <a:r>
              <a:rPr lang="en-US" sz="2800" dirty="0">
                <a:latin typeface="Helvetica" pitchFamily="2" charset="0"/>
              </a:rPr>
              <a:t>Became like an animal; lived outside, naked, hair overgrown, nails long, ate grass</a:t>
            </a:r>
          </a:p>
          <a:p>
            <a:pPr marL="457200" indent="-457200">
              <a:spcAft>
                <a:spcPts val="1200"/>
              </a:spcAft>
              <a:buFont typeface="Arial" panose="020B0604020202020204" pitchFamily="34" charset="0"/>
              <a:buChar char="•"/>
            </a:pPr>
            <a:r>
              <a:rPr lang="en-US" sz="2800" dirty="0">
                <a:latin typeface="Helvetica" pitchFamily="2" charset="0"/>
              </a:rPr>
              <a:t>Seen as a direct act of God! </a:t>
            </a:r>
          </a:p>
          <a:p>
            <a:pPr marL="457200" indent="-457200">
              <a:spcAft>
                <a:spcPts val="1200"/>
              </a:spcAft>
              <a:buFont typeface="Arial" panose="020B0604020202020204" pitchFamily="34" charset="0"/>
              <a:buChar char="•"/>
            </a:pPr>
            <a:r>
              <a:rPr lang="en-US" sz="2800" dirty="0">
                <a:latin typeface="Helvetica" pitchFamily="2" charset="0"/>
              </a:rPr>
              <a:t>Today would be diagnosed with a Mental Health Illness</a:t>
            </a:r>
          </a:p>
        </p:txBody>
      </p:sp>
      <p:sp>
        <p:nvSpPr>
          <p:cNvPr id="6" name="TextBox 16">
            <a:extLst>
              <a:ext uri="{FF2B5EF4-FFF2-40B4-BE49-F238E27FC236}">
                <a16:creationId xmlns:a16="http://schemas.microsoft.com/office/drawing/2014/main" id="{0FCB3D1E-2962-7500-BB7A-0F329135855E}"/>
              </a:ext>
            </a:extLst>
          </p:cNvPr>
          <p:cNvSpPr txBox="1"/>
          <p:nvPr/>
        </p:nvSpPr>
        <p:spPr>
          <a:xfrm>
            <a:off x="1078459" y="2073396"/>
            <a:ext cx="2369468"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DANIEL 4:16</a:t>
            </a:r>
            <a:endParaRPr sz="2800" dirty="0"/>
          </a:p>
        </p:txBody>
      </p:sp>
    </p:spTree>
    <p:extLst>
      <p:ext uri="{BB962C8B-B14F-4D97-AF65-F5344CB8AC3E}">
        <p14:creationId xmlns:p14="http://schemas.microsoft.com/office/powerpoint/2010/main" val="1745201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D1C98554-0013-D2B9-A73E-5FA4C70977AA}"/>
              </a:ext>
            </a:extLst>
          </p:cNvPr>
          <p:cNvSpPr txBox="1"/>
          <p:nvPr/>
        </p:nvSpPr>
        <p:spPr>
          <a:xfrm>
            <a:off x="458392" y="894035"/>
            <a:ext cx="4708185"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MENTAL HEALTH STIGMA</a:t>
            </a:r>
            <a:endParaRPr sz="2800" dirty="0"/>
          </a:p>
        </p:txBody>
      </p:sp>
      <p:sp>
        <p:nvSpPr>
          <p:cNvPr id="3" name="Content Placeholder 2">
            <a:extLst>
              <a:ext uri="{FF2B5EF4-FFF2-40B4-BE49-F238E27FC236}">
                <a16:creationId xmlns:a16="http://schemas.microsoft.com/office/drawing/2014/main" id="{10A392C3-4DB6-46A9-04B7-10E352B299A2}"/>
              </a:ext>
            </a:extLst>
          </p:cNvPr>
          <p:cNvSpPr txBox="1">
            <a:spLocks/>
          </p:cNvSpPr>
          <p:nvPr/>
        </p:nvSpPr>
        <p:spPr>
          <a:xfrm>
            <a:off x="734061" y="1895963"/>
            <a:ext cx="5361939" cy="446763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Most psychotic behavior is a result of an undiagnosed or untreated mental health challenges or illness</a:t>
            </a:r>
          </a:p>
          <a:p>
            <a:r>
              <a:rPr lang="en-US" sz="2400" dirty="0"/>
              <a:t>It is like an undiagnosed or untreated physical disease or illness e.g., Asthma</a:t>
            </a:r>
          </a:p>
          <a:p>
            <a:r>
              <a:rPr lang="en-NZ" sz="2400" dirty="0"/>
              <a:t>Appropriate treatment can include medication, and good lifestyle habits</a:t>
            </a:r>
          </a:p>
          <a:p>
            <a:r>
              <a:rPr lang="en-NZ" sz="2400" dirty="0"/>
              <a:t>People living with a mental health illness can make valuable and positive contributions to their community</a:t>
            </a:r>
          </a:p>
        </p:txBody>
      </p:sp>
    </p:spTree>
    <p:extLst>
      <p:ext uri="{BB962C8B-B14F-4D97-AF65-F5344CB8AC3E}">
        <p14:creationId xmlns:p14="http://schemas.microsoft.com/office/powerpoint/2010/main" val="340612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8CF47AFD-29BF-F983-A718-3BF6A9DEB4F4}"/>
              </a:ext>
            </a:extLst>
          </p:cNvPr>
          <p:cNvSpPr txBox="1"/>
          <p:nvPr/>
        </p:nvSpPr>
        <p:spPr>
          <a:xfrm>
            <a:off x="458392" y="894035"/>
            <a:ext cx="4708185"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MENTAL HEALTH STIGMA</a:t>
            </a:r>
            <a:endParaRPr sz="2800" dirty="0"/>
          </a:p>
        </p:txBody>
      </p:sp>
      <p:sp>
        <p:nvSpPr>
          <p:cNvPr id="3" name="Content Placeholder 2">
            <a:extLst>
              <a:ext uri="{FF2B5EF4-FFF2-40B4-BE49-F238E27FC236}">
                <a16:creationId xmlns:a16="http://schemas.microsoft.com/office/drawing/2014/main" id="{0CA4A261-3F71-28C3-0DC4-B90FAFB33E9D}"/>
              </a:ext>
            </a:extLst>
          </p:cNvPr>
          <p:cNvSpPr txBox="1">
            <a:spLocks/>
          </p:cNvSpPr>
          <p:nvPr/>
        </p:nvSpPr>
        <p:spPr>
          <a:xfrm>
            <a:off x="734061" y="1895963"/>
            <a:ext cx="4916462" cy="422891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Destigmatizing mental health illness will reduce the risk of harm to those with a diagnosis or needing treatment</a:t>
            </a:r>
          </a:p>
          <a:p>
            <a:r>
              <a:rPr lang="en-US" dirty="0"/>
              <a:t>They will get the help they need in a timely manner</a:t>
            </a:r>
          </a:p>
          <a:p>
            <a:r>
              <a:rPr lang="en-US" dirty="0"/>
              <a:t>A mental health illness managed well results in optimal wellbeing and health</a:t>
            </a:r>
            <a:endParaRPr lang="en-NZ" dirty="0"/>
          </a:p>
        </p:txBody>
      </p:sp>
    </p:spTree>
    <p:extLst>
      <p:ext uri="{BB962C8B-B14F-4D97-AF65-F5344CB8AC3E}">
        <p14:creationId xmlns:p14="http://schemas.microsoft.com/office/powerpoint/2010/main" val="2577589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96AF3E70-30AF-28D9-5611-AE2E8479FA3E}"/>
              </a:ext>
            </a:extLst>
          </p:cNvPr>
          <p:cNvSpPr txBox="1"/>
          <p:nvPr/>
        </p:nvSpPr>
        <p:spPr>
          <a:xfrm>
            <a:off x="458392" y="894035"/>
            <a:ext cx="3568257"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STAYING HOPEFUL</a:t>
            </a:r>
            <a:endParaRPr sz="2800" dirty="0"/>
          </a:p>
        </p:txBody>
      </p:sp>
      <p:sp>
        <p:nvSpPr>
          <p:cNvPr id="3" name="Content Placeholder 2">
            <a:extLst>
              <a:ext uri="{FF2B5EF4-FFF2-40B4-BE49-F238E27FC236}">
                <a16:creationId xmlns:a16="http://schemas.microsoft.com/office/drawing/2014/main" id="{9A235ADD-2FC3-C057-8143-896DDF041B2D}"/>
              </a:ext>
            </a:extLst>
          </p:cNvPr>
          <p:cNvSpPr txBox="1">
            <a:spLocks/>
          </p:cNvSpPr>
          <p:nvPr/>
        </p:nvSpPr>
        <p:spPr>
          <a:xfrm>
            <a:off x="734060" y="1895963"/>
            <a:ext cx="6581139" cy="216168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There is always hope for anyone regardless of their situation</a:t>
            </a:r>
          </a:p>
          <a:p>
            <a:r>
              <a:rPr lang="en-US" dirty="0"/>
              <a:t>Giving hope to someone, maintaining hope for ourselves is a positive way we can help someone</a:t>
            </a:r>
          </a:p>
        </p:txBody>
      </p:sp>
      <p:sp>
        <p:nvSpPr>
          <p:cNvPr id="4" name="TextBox 16">
            <a:extLst>
              <a:ext uri="{FF2B5EF4-FFF2-40B4-BE49-F238E27FC236}">
                <a16:creationId xmlns:a16="http://schemas.microsoft.com/office/drawing/2014/main" id="{4B28A878-D2DF-54BB-AF37-31390D9C9BE1}"/>
              </a:ext>
            </a:extLst>
          </p:cNvPr>
          <p:cNvSpPr txBox="1"/>
          <p:nvPr/>
        </p:nvSpPr>
        <p:spPr>
          <a:xfrm>
            <a:off x="458393" y="4552436"/>
            <a:ext cx="6176870" cy="1411529"/>
          </a:xfrm>
          <a:prstGeom prst="rect">
            <a:avLst/>
          </a:prstGeom>
          <a:solidFill>
            <a:schemeClr val="accent6">
              <a:lumMod val="20000"/>
              <a:lumOff val="8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b="0" dirty="0">
                <a:solidFill>
                  <a:srgbClr val="2B6E1D"/>
                </a:solidFill>
              </a:rPr>
              <a:t>DISCUSSION: Find examples of stories or people in the Bible where “Hope” was the main theme.</a:t>
            </a:r>
            <a:endParaRPr sz="2800" b="0" dirty="0">
              <a:solidFill>
                <a:srgbClr val="2B6E1D"/>
              </a:solidFill>
            </a:endParaRPr>
          </a:p>
        </p:txBody>
      </p:sp>
    </p:spTree>
    <p:extLst>
      <p:ext uri="{BB962C8B-B14F-4D97-AF65-F5344CB8AC3E}">
        <p14:creationId xmlns:p14="http://schemas.microsoft.com/office/powerpoint/2010/main" val="58974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8BC539FA-429D-2928-E7AB-06B79A5209F4}"/>
              </a:ext>
            </a:extLst>
          </p:cNvPr>
          <p:cNvSpPr txBox="1"/>
          <p:nvPr/>
        </p:nvSpPr>
        <p:spPr>
          <a:xfrm>
            <a:off x="458392" y="894035"/>
            <a:ext cx="8428819"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GETTING HELP THROUGH CONNECTING WITH:</a:t>
            </a:r>
            <a:endParaRPr sz="2800" dirty="0"/>
          </a:p>
        </p:txBody>
      </p:sp>
      <p:sp>
        <p:nvSpPr>
          <p:cNvPr id="3" name="Content Placeholder 2">
            <a:extLst>
              <a:ext uri="{FF2B5EF4-FFF2-40B4-BE49-F238E27FC236}">
                <a16:creationId xmlns:a16="http://schemas.microsoft.com/office/drawing/2014/main" id="{20C000EE-1572-25D7-1AFE-06187F010BCF}"/>
              </a:ext>
            </a:extLst>
          </p:cNvPr>
          <p:cNvSpPr txBox="1">
            <a:spLocks/>
          </p:cNvSpPr>
          <p:nvPr/>
        </p:nvSpPr>
        <p:spPr>
          <a:xfrm>
            <a:off x="807800" y="1802179"/>
            <a:ext cx="7730002" cy="398339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Local primary health care providers</a:t>
            </a:r>
          </a:p>
          <a:p>
            <a:r>
              <a:rPr lang="en-US" sz="2400" dirty="0"/>
              <a:t>Mental Health Crises teams</a:t>
            </a:r>
          </a:p>
          <a:p>
            <a:r>
              <a:rPr lang="en-US" sz="2400" dirty="0"/>
              <a:t>Mental Health Professionals</a:t>
            </a:r>
          </a:p>
          <a:p>
            <a:r>
              <a:rPr lang="en-US" sz="2400" dirty="0"/>
              <a:t>Online or phone help support teams</a:t>
            </a:r>
          </a:p>
          <a:p>
            <a:r>
              <a:rPr lang="en-US" sz="2400" dirty="0"/>
              <a:t>Family and friends of the person experiencing psychosis</a:t>
            </a:r>
          </a:p>
          <a:p>
            <a:r>
              <a:rPr lang="en-US" sz="2400" dirty="0"/>
              <a:t>Home care supports</a:t>
            </a:r>
          </a:p>
          <a:p>
            <a:r>
              <a:rPr lang="en-US" sz="2400" dirty="0"/>
              <a:t>Church family</a:t>
            </a:r>
          </a:p>
          <a:p>
            <a:r>
              <a:rPr lang="en-US" sz="2400" dirty="0"/>
              <a:t>Substance use support groups</a:t>
            </a:r>
            <a:endParaRPr lang="en-NZ" sz="2400" dirty="0"/>
          </a:p>
        </p:txBody>
      </p:sp>
    </p:spTree>
    <p:extLst>
      <p:ext uri="{BB962C8B-B14F-4D97-AF65-F5344CB8AC3E}">
        <p14:creationId xmlns:p14="http://schemas.microsoft.com/office/powerpoint/2010/main" val="4178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C664CC8A-4127-F646-A46E-13BA3629808A}"/>
              </a:ext>
            </a:extLst>
          </p:cNvPr>
          <p:cNvSpPr txBox="1"/>
          <p:nvPr/>
        </p:nvSpPr>
        <p:spPr>
          <a:xfrm>
            <a:off x="458392" y="894035"/>
            <a:ext cx="6234308"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PROVIDING PRACTICAL SUPPORT</a:t>
            </a:r>
            <a:endParaRPr sz="2800" dirty="0"/>
          </a:p>
        </p:txBody>
      </p:sp>
      <p:sp>
        <p:nvSpPr>
          <p:cNvPr id="4" name="TextBox 16">
            <a:extLst>
              <a:ext uri="{FF2B5EF4-FFF2-40B4-BE49-F238E27FC236}">
                <a16:creationId xmlns:a16="http://schemas.microsoft.com/office/drawing/2014/main" id="{F387B04A-FB7B-C53D-24F5-01B2EA63254E}"/>
              </a:ext>
            </a:extLst>
          </p:cNvPr>
          <p:cNvSpPr txBox="1"/>
          <p:nvPr/>
        </p:nvSpPr>
        <p:spPr>
          <a:xfrm>
            <a:off x="458392" y="1832682"/>
            <a:ext cx="5637608" cy="2273304"/>
          </a:xfrm>
          <a:prstGeom prst="rect">
            <a:avLst/>
          </a:prstGeom>
          <a:solidFill>
            <a:schemeClr val="accent6">
              <a:lumMod val="20000"/>
              <a:lumOff val="8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b="0" dirty="0">
                <a:solidFill>
                  <a:srgbClr val="2B6E1D"/>
                </a:solidFill>
              </a:rPr>
              <a:t>DISCUSSION: Aside from finding professional help what ways could you provide practical support for someone who is experiencing a mental health challenge? </a:t>
            </a:r>
          </a:p>
        </p:txBody>
      </p:sp>
      <p:sp>
        <p:nvSpPr>
          <p:cNvPr id="6" name="TextBox 5">
            <a:extLst>
              <a:ext uri="{FF2B5EF4-FFF2-40B4-BE49-F238E27FC236}">
                <a16:creationId xmlns:a16="http://schemas.microsoft.com/office/drawing/2014/main" id="{053D5322-5DC0-F482-8B01-CD03C4A22D4A}"/>
              </a:ext>
            </a:extLst>
          </p:cNvPr>
          <p:cNvSpPr txBox="1"/>
          <p:nvPr/>
        </p:nvSpPr>
        <p:spPr>
          <a:xfrm>
            <a:off x="773723" y="4377646"/>
            <a:ext cx="5322277" cy="1477328"/>
          </a:xfrm>
          <a:prstGeom prst="rect">
            <a:avLst/>
          </a:prstGeom>
          <a:noFill/>
        </p:spPr>
        <p:txBody>
          <a:bodyPr wrap="square">
            <a:spAutoFit/>
          </a:bodyPr>
          <a:lstStyle/>
          <a:p>
            <a:r>
              <a:rPr lang="en-AU" dirty="0">
                <a:latin typeface="Helvetica" pitchFamily="2" charset="0"/>
              </a:rPr>
              <a:t>*Remember that someone going through a mental health challenge may have difficulty attending to their daily needs, like eating good food, showering, cleaning the house, caring for family or pets, or even just getting up in the morning.</a:t>
            </a:r>
          </a:p>
        </p:txBody>
      </p:sp>
    </p:spTree>
    <p:extLst>
      <p:ext uri="{BB962C8B-B14F-4D97-AF65-F5344CB8AC3E}">
        <p14:creationId xmlns:p14="http://schemas.microsoft.com/office/powerpoint/2010/main" val="385904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DB4E8D54-0A98-D9E3-90E5-0FB5067DA345}"/>
              </a:ext>
            </a:extLst>
          </p:cNvPr>
          <p:cNvSpPr txBox="1"/>
          <p:nvPr/>
        </p:nvSpPr>
        <p:spPr>
          <a:xfrm>
            <a:off x="458392" y="894035"/>
            <a:ext cx="6859351"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FINDING SUPPORT FROM SCRIPTURE</a:t>
            </a:r>
            <a:endParaRPr sz="2800" dirty="0"/>
          </a:p>
        </p:txBody>
      </p:sp>
      <p:sp>
        <p:nvSpPr>
          <p:cNvPr id="3" name="Content Placeholder 2">
            <a:extLst>
              <a:ext uri="{FF2B5EF4-FFF2-40B4-BE49-F238E27FC236}">
                <a16:creationId xmlns:a16="http://schemas.microsoft.com/office/drawing/2014/main" id="{F41E5097-8E3A-F426-0BA4-25879B90103D}"/>
              </a:ext>
            </a:extLst>
          </p:cNvPr>
          <p:cNvSpPr txBox="1">
            <a:spLocks/>
          </p:cNvSpPr>
          <p:nvPr/>
        </p:nvSpPr>
        <p:spPr>
          <a:xfrm>
            <a:off x="807800" y="1802179"/>
            <a:ext cx="6509943" cy="177388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“Now may the Lord of peace himself give you peace at all times and in every way. The Lord be with all of you” </a:t>
            </a:r>
          </a:p>
          <a:p>
            <a:pPr marL="0" indent="0" algn="r">
              <a:buNone/>
            </a:pPr>
            <a:r>
              <a:rPr lang="en-US" dirty="0"/>
              <a:t>2 Thessalonians 3:16 NIV</a:t>
            </a:r>
          </a:p>
        </p:txBody>
      </p:sp>
      <p:sp>
        <p:nvSpPr>
          <p:cNvPr id="4" name="TextBox 16">
            <a:extLst>
              <a:ext uri="{FF2B5EF4-FFF2-40B4-BE49-F238E27FC236}">
                <a16:creationId xmlns:a16="http://schemas.microsoft.com/office/drawing/2014/main" id="{D9AA8FFE-9E65-26E9-67A7-41E87324A4F0}"/>
              </a:ext>
            </a:extLst>
          </p:cNvPr>
          <p:cNvSpPr txBox="1"/>
          <p:nvPr/>
        </p:nvSpPr>
        <p:spPr>
          <a:xfrm>
            <a:off x="458391" y="3934452"/>
            <a:ext cx="6859351" cy="2273304"/>
          </a:xfrm>
          <a:prstGeom prst="rect">
            <a:avLst/>
          </a:prstGeom>
          <a:solidFill>
            <a:schemeClr val="accent6">
              <a:lumMod val="20000"/>
              <a:lumOff val="8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b="0" dirty="0">
                <a:solidFill>
                  <a:srgbClr val="2B6E1D"/>
                </a:solidFill>
              </a:rPr>
              <a:t>DISCUSSION: Are there other scriptures in the Bible that focus on Mental health? What are some of them and how can we apply them to our lives as we support someone experiencing psychosis? </a:t>
            </a:r>
          </a:p>
        </p:txBody>
      </p:sp>
    </p:spTree>
    <p:extLst>
      <p:ext uri="{BB962C8B-B14F-4D97-AF65-F5344CB8AC3E}">
        <p14:creationId xmlns:p14="http://schemas.microsoft.com/office/powerpoint/2010/main" val="1624232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2672AF7-6F8A-7D2A-2D3E-572A0C39B874}"/>
              </a:ext>
            </a:extLst>
          </p:cNvPr>
          <p:cNvSpPr txBox="1"/>
          <p:nvPr/>
        </p:nvSpPr>
        <p:spPr>
          <a:xfrm>
            <a:off x="1008185" y="720566"/>
            <a:ext cx="4173416" cy="5416868"/>
          </a:xfrm>
          <a:prstGeom prst="rect">
            <a:avLst/>
          </a:prstGeom>
          <a:noFill/>
        </p:spPr>
        <p:txBody>
          <a:bodyPr wrap="square">
            <a:spAutoFit/>
          </a:bodyPr>
          <a:lstStyle/>
          <a:p>
            <a:pPr marL="0" indent="0" algn="ctr">
              <a:spcAft>
                <a:spcPts val="1200"/>
              </a:spcAft>
              <a:buNone/>
            </a:pPr>
            <a:r>
              <a:rPr lang="en-US" sz="2800" dirty="0">
                <a:solidFill>
                  <a:srgbClr val="000000"/>
                </a:solidFill>
                <a:effectLst/>
                <a:latin typeface="Helvetica" pitchFamily="2" charset="0"/>
              </a:rPr>
              <a:t>“For I am sure that neither death nor life, nor angels nor rulers, nor things present nor things to come, nor powers, nor height nor depth, nor anything else in all creation, will be able to separate us from the love of God in Christ Jesus our Lord.”</a:t>
            </a:r>
          </a:p>
          <a:p>
            <a:pPr marL="0" indent="0" algn="ctr">
              <a:spcAft>
                <a:spcPts val="1200"/>
              </a:spcAft>
              <a:buNone/>
            </a:pPr>
            <a:r>
              <a:rPr lang="en-US" sz="2800" dirty="0">
                <a:solidFill>
                  <a:srgbClr val="000000"/>
                </a:solidFill>
                <a:latin typeface="Helvetica" pitchFamily="2" charset="0"/>
              </a:rPr>
              <a:t>Romans 8:38-39</a:t>
            </a:r>
          </a:p>
        </p:txBody>
      </p:sp>
    </p:spTree>
    <p:extLst>
      <p:ext uri="{BB962C8B-B14F-4D97-AF65-F5344CB8AC3E}">
        <p14:creationId xmlns:p14="http://schemas.microsoft.com/office/powerpoint/2010/main" val="2241728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97418E-365C-E30F-95E2-2EFAF324AC85}"/>
              </a:ext>
            </a:extLst>
          </p:cNvPr>
          <p:cNvSpPr txBox="1"/>
          <p:nvPr/>
        </p:nvSpPr>
        <p:spPr>
          <a:xfrm>
            <a:off x="3425167" y="1469902"/>
            <a:ext cx="4661532" cy="1661993"/>
          </a:xfrm>
          <a:prstGeom prst="rect">
            <a:avLst/>
          </a:prstGeom>
          <a:noFill/>
        </p:spPr>
        <p:txBody>
          <a:bodyPr wrap="square" lIns="0" tIns="0" rIns="0" bIns="0">
            <a:spAutoFit/>
          </a:bodyPr>
          <a:lstStyle/>
          <a:p>
            <a:pPr algn="ctr"/>
            <a:r>
              <a:rPr lang="en-AU" sz="5400" dirty="0">
                <a:solidFill>
                  <a:srgbClr val="2B6E1D"/>
                </a:solidFill>
                <a:latin typeface="Helvetica" pitchFamily="2" charset="0"/>
                <a:ea typeface="Helvetica Neue" panose="02000503000000020004" pitchFamily="2" charset="0"/>
                <a:cs typeface="Helvetica Neue" panose="02000503000000020004" pitchFamily="2" charset="0"/>
              </a:rPr>
              <a:t>God </a:t>
            </a:r>
            <a:br>
              <a:rPr lang="en-AU" sz="5400" dirty="0">
                <a:solidFill>
                  <a:srgbClr val="2B6E1D"/>
                </a:solidFill>
                <a:latin typeface="Helvetica" pitchFamily="2" charset="0"/>
                <a:ea typeface="Helvetica Neue" panose="02000503000000020004" pitchFamily="2" charset="0"/>
                <a:cs typeface="Helvetica Neue" panose="02000503000000020004" pitchFamily="2" charset="0"/>
              </a:rPr>
            </a:br>
            <a:r>
              <a:rPr lang="en-AU" sz="5400" dirty="0">
                <a:solidFill>
                  <a:srgbClr val="2B6E1D"/>
                </a:solidFill>
                <a:latin typeface="Helvetica" pitchFamily="2" charset="0"/>
                <a:ea typeface="Helvetica Neue" panose="02000503000000020004" pitchFamily="2" charset="0"/>
                <a:cs typeface="Helvetica Neue" panose="02000503000000020004" pitchFamily="2" charset="0"/>
              </a:rPr>
              <a:t>Understands</a:t>
            </a:r>
          </a:p>
        </p:txBody>
      </p:sp>
      <p:sp>
        <p:nvSpPr>
          <p:cNvPr id="6" name="TextBox 5">
            <a:extLst>
              <a:ext uri="{FF2B5EF4-FFF2-40B4-BE49-F238E27FC236}">
                <a16:creationId xmlns:a16="http://schemas.microsoft.com/office/drawing/2014/main" id="{3BA9CE0A-E308-40C8-79B2-4E96268C6A1A}"/>
              </a:ext>
            </a:extLst>
          </p:cNvPr>
          <p:cNvSpPr txBox="1"/>
          <p:nvPr/>
        </p:nvSpPr>
        <p:spPr>
          <a:xfrm>
            <a:off x="3425167" y="3170602"/>
            <a:ext cx="4696799" cy="2035787"/>
          </a:xfrm>
          <a:prstGeom prst="rect">
            <a:avLst/>
          </a:prstGeom>
          <a:noFill/>
        </p:spPr>
        <p:txBody>
          <a:bodyPr wrap="square" lIns="0" tIns="0" rIns="0" bIns="0">
            <a:noAutofit/>
          </a:bodyPr>
          <a:lstStyle/>
          <a:p>
            <a:pPr algn="ctr"/>
            <a:r>
              <a:rPr lang="en-AU" sz="3600" dirty="0">
                <a:latin typeface="Helvetica" pitchFamily="2" charset="0"/>
                <a:ea typeface="Helvetica Neue Medium" panose="02000503000000020004" pitchFamily="2" charset="0"/>
                <a:cs typeface="Helvetica Neue Medium" panose="02000503000000020004" pitchFamily="2" charset="0"/>
              </a:rPr>
              <a:t>when you’ve lost contact with reality… and He wants you to feel you belong. </a:t>
            </a:r>
          </a:p>
        </p:txBody>
      </p:sp>
    </p:spTree>
    <p:extLst>
      <p:ext uri="{BB962C8B-B14F-4D97-AF65-F5344CB8AC3E}">
        <p14:creationId xmlns:p14="http://schemas.microsoft.com/office/powerpoint/2010/main" val="3433322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2D7F3688-826A-F88F-CCBB-960F64911E75}"/>
              </a:ext>
            </a:extLst>
          </p:cNvPr>
          <p:cNvSpPr txBox="1"/>
          <p:nvPr/>
        </p:nvSpPr>
        <p:spPr>
          <a:xfrm>
            <a:off x="749332" y="1269174"/>
            <a:ext cx="2572921"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3" name="TextBox 2">
            <a:extLst>
              <a:ext uri="{FF2B5EF4-FFF2-40B4-BE49-F238E27FC236}">
                <a16:creationId xmlns:a16="http://schemas.microsoft.com/office/drawing/2014/main" id="{CEFD4E7F-D81E-6AD7-2346-8BBB81482577}"/>
              </a:ext>
            </a:extLst>
          </p:cNvPr>
          <p:cNvSpPr txBox="1"/>
          <p:nvPr/>
        </p:nvSpPr>
        <p:spPr>
          <a:xfrm>
            <a:off x="749332" y="2161803"/>
            <a:ext cx="5346668" cy="3785652"/>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3816545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16">
            <a:extLst>
              <a:ext uri="{FF2B5EF4-FFF2-40B4-BE49-F238E27FC236}">
                <a16:creationId xmlns:a16="http://schemas.microsoft.com/office/drawing/2014/main" id="{348670D5-E56F-4DAD-F43E-21CA1C2F528C}"/>
              </a:ext>
            </a:extLst>
          </p:cNvPr>
          <p:cNvSpPr txBox="1"/>
          <p:nvPr/>
        </p:nvSpPr>
        <p:spPr>
          <a:xfrm>
            <a:off x="749332" y="1269174"/>
            <a:ext cx="2572921"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6" name="TextBox 5">
            <a:extLst>
              <a:ext uri="{FF2B5EF4-FFF2-40B4-BE49-F238E27FC236}">
                <a16:creationId xmlns:a16="http://schemas.microsoft.com/office/drawing/2014/main" id="{1BCA5CB8-0DD0-F50B-3E3E-3139101DD2DA}"/>
              </a:ext>
            </a:extLst>
          </p:cNvPr>
          <p:cNvSpPr txBox="1"/>
          <p:nvPr/>
        </p:nvSpPr>
        <p:spPr>
          <a:xfrm>
            <a:off x="749332" y="2161803"/>
            <a:ext cx="5346668" cy="3785652"/>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230717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BC3106-B944-9B04-0F00-281093C383B8}"/>
              </a:ext>
            </a:extLst>
          </p:cNvPr>
          <p:cNvSpPr txBox="1"/>
          <p:nvPr/>
        </p:nvSpPr>
        <p:spPr>
          <a:xfrm>
            <a:off x="807929" y="2109907"/>
            <a:ext cx="4693593" cy="1661993"/>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God Loves Us </a:t>
            </a:r>
            <a:br>
              <a:rPr lang="en-AU" sz="5400" dirty="0">
                <a:solidFill>
                  <a:srgbClr val="2B6E1D"/>
                </a:solidFill>
                <a:latin typeface="Helvetica" pitchFamily="2" charset="0"/>
                <a:ea typeface="Helvetica Neue" panose="02000503000000020004" pitchFamily="2" charset="0"/>
                <a:cs typeface="Helvetica Neue" panose="02000503000000020004" pitchFamily="2" charset="0"/>
              </a:rPr>
            </a:br>
            <a:r>
              <a:rPr lang="en-AU" sz="5400" dirty="0">
                <a:solidFill>
                  <a:srgbClr val="2B6E1D"/>
                </a:solidFill>
                <a:latin typeface="Helvetica" pitchFamily="2" charset="0"/>
                <a:ea typeface="Helvetica Neue" panose="02000503000000020004" pitchFamily="2" charset="0"/>
                <a:cs typeface="Helvetica Neue" panose="02000503000000020004" pitchFamily="2" charset="0"/>
              </a:rPr>
              <a:t>Unconditionally</a:t>
            </a:r>
          </a:p>
        </p:txBody>
      </p:sp>
      <p:sp>
        <p:nvSpPr>
          <p:cNvPr id="4" name="TextBox 3">
            <a:extLst>
              <a:ext uri="{FF2B5EF4-FFF2-40B4-BE49-F238E27FC236}">
                <a16:creationId xmlns:a16="http://schemas.microsoft.com/office/drawing/2014/main" id="{95B9904C-6B50-F5A1-9624-750EFF9B5B11}"/>
              </a:ext>
            </a:extLst>
          </p:cNvPr>
          <p:cNvSpPr txBox="1"/>
          <p:nvPr/>
        </p:nvSpPr>
        <p:spPr>
          <a:xfrm>
            <a:off x="807929" y="4625328"/>
            <a:ext cx="5232202" cy="615553"/>
          </a:xfrm>
          <a:prstGeom prst="rect">
            <a:avLst/>
          </a:prstGeom>
          <a:noFill/>
        </p:spPr>
        <p:txBody>
          <a:bodyPr wrap="none" lIns="0" tIns="0" rIns="0" bIns="0">
            <a:spAutoFit/>
          </a:bodyPr>
          <a:lstStyle/>
          <a:p>
            <a:r>
              <a:rPr lang="en-AU" sz="4000" dirty="0" err="1">
                <a:solidFill>
                  <a:srgbClr val="2B6E1D"/>
                </a:solidFill>
                <a:latin typeface="Helvetica" pitchFamily="2" charset="0"/>
                <a:ea typeface="Helvetica Neue Medium" panose="02000503000000020004" pitchFamily="2" charset="0"/>
                <a:cs typeface="Helvetica Neue Medium" panose="02000503000000020004" pitchFamily="2" charset="0"/>
              </a:rPr>
              <a:t>Adrielle</a:t>
            </a:r>
            <a:r>
              <a:rPr lang="en-AU" sz="4000" dirty="0">
                <a:solidFill>
                  <a:srgbClr val="2B6E1D"/>
                </a:solidFill>
                <a:latin typeface="Helvetica" pitchFamily="2" charset="0"/>
                <a:ea typeface="Helvetica Neue Medium" panose="02000503000000020004" pitchFamily="2" charset="0"/>
                <a:cs typeface="Helvetica Neue Medium" panose="02000503000000020004" pitchFamily="2" charset="0"/>
              </a:rPr>
              <a:t> Carrasco </a:t>
            </a:r>
            <a:r>
              <a:rPr lang="en-AU" b="1" dirty="0" err="1">
                <a:solidFill>
                  <a:srgbClr val="2B6E1D"/>
                </a:solidFill>
                <a:latin typeface="Helvetica" pitchFamily="2" charset="0"/>
                <a:ea typeface="Helvetica Neue Medium" panose="02000503000000020004" pitchFamily="2" charset="0"/>
                <a:cs typeface="Helvetica Neue Medium" panose="02000503000000020004" pitchFamily="2" charset="0"/>
              </a:rPr>
              <a:t>MHSc</a:t>
            </a:r>
            <a:r>
              <a:rPr lang="en-AU" b="1" dirty="0">
                <a:solidFill>
                  <a:srgbClr val="2B6E1D"/>
                </a:solidFill>
                <a:latin typeface="Helvetica" pitchFamily="2" charset="0"/>
                <a:ea typeface="Helvetica Neue Medium" panose="02000503000000020004" pitchFamily="2" charset="0"/>
                <a:cs typeface="Helvetica Neue Medium" panose="02000503000000020004" pitchFamily="2" charset="0"/>
              </a:rPr>
              <a:t>,  RN</a:t>
            </a:r>
            <a:endParaRPr lang="en-AU" sz="1400" b="1" dirty="0">
              <a:solidFill>
                <a:srgbClr val="2B6E1D"/>
              </a:solidFill>
              <a:latin typeface="Helvetica" pitchFamily="2" charset="0"/>
              <a:ea typeface="Helvetica Neue Medium" panose="02000503000000020004" pitchFamily="2" charset="0"/>
              <a:cs typeface="Helvetica Neue Medium" panose="02000503000000020004" pitchFamily="2" charset="0"/>
            </a:endParaRPr>
          </a:p>
        </p:txBody>
      </p:sp>
      <p:sp>
        <p:nvSpPr>
          <p:cNvPr id="6" name="TextBox 5">
            <a:extLst>
              <a:ext uri="{FF2B5EF4-FFF2-40B4-BE49-F238E27FC236}">
                <a16:creationId xmlns:a16="http://schemas.microsoft.com/office/drawing/2014/main" id="{3E8FF125-D5E1-2FCD-CA01-3A8D10691708}"/>
              </a:ext>
            </a:extLst>
          </p:cNvPr>
          <p:cNvSpPr txBox="1"/>
          <p:nvPr/>
        </p:nvSpPr>
        <p:spPr>
          <a:xfrm>
            <a:off x="807929" y="5341502"/>
            <a:ext cx="4417941" cy="553998"/>
          </a:xfrm>
          <a:prstGeom prst="rect">
            <a:avLst/>
          </a:prstGeom>
          <a:noFill/>
        </p:spPr>
        <p:txBody>
          <a:bodyPr wrap="none" lIns="0" tIns="0" rIns="0" bIns="0">
            <a:spAutoFit/>
          </a:bodyPr>
          <a:lstStyle/>
          <a:p>
            <a:r>
              <a:rPr lang="en-AU" i="1" dirty="0">
                <a:solidFill>
                  <a:srgbClr val="2B6E1D"/>
                </a:solidFill>
                <a:latin typeface="Times New Roman" panose="02020603050405020304" pitchFamily="18" charset="0"/>
                <a:cs typeface="Times New Roman" panose="02020603050405020304" pitchFamily="18" charset="0"/>
              </a:rPr>
              <a:t>Director of Adventist Health Ministries NZPUC</a:t>
            </a:r>
            <a:br>
              <a:rPr lang="en-AU" i="1" dirty="0">
                <a:solidFill>
                  <a:srgbClr val="2B6E1D"/>
                </a:solidFill>
                <a:latin typeface="Times New Roman" panose="02020603050405020304" pitchFamily="18" charset="0"/>
                <a:cs typeface="Times New Roman" panose="02020603050405020304" pitchFamily="18" charset="0"/>
              </a:rPr>
            </a:br>
            <a:r>
              <a:rPr lang="en-AU" i="1" dirty="0">
                <a:solidFill>
                  <a:srgbClr val="2B6E1D"/>
                </a:solidFill>
                <a:latin typeface="Times New Roman" panose="02020603050405020304" pitchFamily="18" charset="0"/>
                <a:cs typeface="Times New Roman" panose="02020603050405020304" pitchFamily="18" charset="0"/>
              </a:rPr>
              <a:t>&amp; Liaison for Women’s Ministries</a:t>
            </a:r>
          </a:p>
        </p:txBody>
      </p:sp>
      <p:sp>
        <p:nvSpPr>
          <p:cNvPr id="2" name="TextBox 1">
            <a:extLst>
              <a:ext uri="{FF2B5EF4-FFF2-40B4-BE49-F238E27FC236}">
                <a16:creationId xmlns:a16="http://schemas.microsoft.com/office/drawing/2014/main" id="{F0877F81-FD29-DE77-02E5-EFA72C0785CB}"/>
              </a:ext>
            </a:extLst>
          </p:cNvPr>
          <p:cNvSpPr txBox="1"/>
          <p:nvPr/>
        </p:nvSpPr>
        <p:spPr>
          <a:xfrm>
            <a:off x="807929" y="3832742"/>
            <a:ext cx="3656450" cy="430887"/>
          </a:xfrm>
          <a:prstGeom prst="rect">
            <a:avLst/>
          </a:prstGeom>
          <a:noFill/>
        </p:spPr>
        <p:txBody>
          <a:bodyPr wrap="none" lIns="0" tIns="0" rIns="0" bIns="0">
            <a:spAutoFit/>
          </a:bodyPr>
          <a:lstStyle/>
          <a:p>
            <a:r>
              <a:rPr lang="en-AU" sz="2800" i="1" dirty="0">
                <a:solidFill>
                  <a:srgbClr val="2B6E1D"/>
                </a:solidFill>
                <a:latin typeface="Times New Roman" panose="02020603050405020304" pitchFamily="18" charset="0"/>
                <a:cs typeface="Times New Roman" panose="02020603050405020304" pitchFamily="18" charset="0"/>
              </a:rPr>
              <a:t>Understanding Psychosis</a:t>
            </a:r>
          </a:p>
        </p:txBody>
      </p:sp>
    </p:spTree>
    <p:extLst>
      <p:ext uri="{BB962C8B-B14F-4D97-AF65-F5344CB8AC3E}">
        <p14:creationId xmlns:p14="http://schemas.microsoft.com/office/powerpoint/2010/main" val="4252973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7B6457B-C341-AFE3-5325-680F6610E3D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9F7C140-8826-A7EE-C19D-A4ADB9F7F200}"/>
              </a:ext>
            </a:extLst>
          </p:cNvPr>
          <p:cNvSpPr txBox="1"/>
          <p:nvPr/>
        </p:nvSpPr>
        <p:spPr>
          <a:xfrm>
            <a:off x="1183068" y="1594091"/>
            <a:ext cx="3116238" cy="830997"/>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Psychosis</a:t>
            </a:r>
          </a:p>
        </p:txBody>
      </p:sp>
      <p:sp>
        <p:nvSpPr>
          <p:cNvPr id="5" name="TextBox 4">
            <a:extLst>
              <a:ext uri="{FF2B5EF4-FFF2-40B4-BE49-F238E27FC236}">
                <a16:creationId xmlns:a16="http://schemas.microsoft.com/office/drawing/2014/main" id="{E3426BC9-ED50-817B-D5E4-213E04486A18}"/>
              </a:ext>
            </a:extLst>
          </p:cNvPr>
          <p:cNvSpPr txBox="1"/>
          <p:nvPr/>
        </p:nvSpPr>
        <p:spPr>
          <a:xfrm>
            <a:off x="1183068" y="2619997"/>
            <a:ext cx="6096000" cy="2985433"/>
          </a:xfrm>
          <a:prstGeom prst="rect">
            <a:avLst/>
          </a:prstGeom>
          <a:noFill/>
        </p:spPr>
        <p:txBody>
          <a:bodyPr wrap="square">
            <a:spAutoFit/>
          </a:bodyPr>
          <a:lstStyle/>
          <a:p>
            <a:pPr marL="457200" indent="-457200">
              <a:spcAft>
                <a:spcPts val="1200"/>
              </a:spcAft>
              <a:buFont typeface="Arial" panose="020B0604020202020204" pitchFamily="34" charset="0"/>
              <a:buChar char="•"/>
            </a:pPr>
            <a:r>
              <a:rPr lang="en-US" sz="2800" dirty="0">
                <a:latin typeface="Helvetica" pitchFamily="2" charset="0"/>
              </a:rPr>
              <a:t>Is a mental health challenge</a:t>
            </a:r>
          </a:p>
          <a:p>
            <a:pPr marL="457200" indent="-457200">
              <a:spcAft>
                <a:spcPts val="1200"/>
              </a:spcAft>
              <a:buFont typeface="Arial" panose="020B0604020202020204" pitchFamily="34" charset="0"/>
              <a:buChar char="•"/>
            </a:pPr>
            <a:r>
              <a:rPr lang="en-US" sz="2800" dirty="0">
                <a:latin typeface="Helvetica" pitchFamily="2" charset="0"/>
              </a:rPr>
              <a:t>Affects 1% of the population</a:t>
            </a:r>
          </a:p>
          <a:p>
            <a:pPr marL="457200" indent="-457200">
              <a:spcAft>
                <a:spcPts val="1200"/>
              </a:spcAft>
              <a:buFont typeface="Arial" panose="020B0604020202020204" pitchFamily="34" charset="0"/>
              <a:buChar char="•"/>
            </a:pPr>
            <a:r>
              <a:rPr lang="en-US" sz="2800" dirty="0">
                <a:latin typeface="Helvetica" pitchFamily="2" charset="0"/>
              </a:rPr>
              <a:t>Violent acts are less common with people experiencing psychosis than with those using substances (alcohol and/or drugs)</a:t>
            </a:r>
            <a:endParaRPr lang="en-NZ" sz="2800" dirty="0">
              <a:latin typeface="Helvetica" pitchFamily="2" charset="0"/>
            </a:endParaRPr>
          </a:p>
        </p:txBody>
      </p:sp>
    </p:spTree>
    <p:extLst>
      <p:ext uri="{BB962C8B-B14F-4D97-AF65-F5344CB8AC3E}">
        <p14:creationId xmlns:p14="http://schemas.microsoft.com/office/powerpoint/2010/main" val="40573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59C3720-C93D-FACF-6599-C873A19566D3}"/>
              </a:ext>
            </a:extLst>
          </p:cNvPr>
          <p:cNvSpPr txBox="1"/>
          <p:nvPr/>
        </p:nvSpPr>
        <p:spPr>
          <a:xfrm>
            <a:off x="1159622" y="1242399"/>
            <a:ext cx="3116238" cy="830997"/>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Psychosis</a:t>
            </a:r>
          </a:p>
        </p:txBody>
      </p:sp>
      <p:sp>
        <p:nvSpPr>
          <p:cNvPr id="3" name="TextBox 2">
            <a:extLst>
              <a:ext uri="{FF2B5EF4-FFF2-40B4-BE49-F238E27FC236}">
                <a16:creationId xmlns:a16="http://schemas.microsoft.com/office/drawing/2014/main" id="{6B0134D0-3819-EE46-EC85-6648C5549F10}"/>
              </a:ext>
            </a:extLst>
          </p:cNvPr>
          <p:cNvSpPr txBox="1"/>
          <p:nvPr/>
        </p:nvSpPr>
        <p:spPr>
          <a:xfrm>
            <a:off x="1159622" y="2268305"/>
            <a:ext cx="6096000" cy="3493264"/>
          </a:xfrm>
          <a:prstGeom prst="rect">
            <a:avLst/>
          </a:prstGeom>
          <a:noFill/>
        </p:spPr>
        <p:txBody>
          <a:bodyPr wrap="square">
            <a:spAutoFit/>
          </a:bodyPr>
          <a:lstStyle/>
          <a:p>
            <a:pPr marL="0" indent="0">
              <a:spcAft>
                <a:spcPts val="600"/>
              </a:spcAft>
              <a:buNone/>
            </a:pPr>
            <a:r>
              <a:rPr lang="en-US" sz="2800" dirty="0">
                <a:latin typeface="Helvetica" pitchFamily="2" charset="0"/>
              </a:rPr>
              <a:t>Associated with Mental Health Illness:</a:t>
            </a:r>
          </a:p>
          <a:p>
            <a:pPr marL="457200" indent="-457200">
              <a:spcAft>
                <a:spcPts val="600"/>
              </a:spcAft>
              <a:buFont typeface="Arial" panose="020B0604020202020204" pitchFamily="34" charset="0"/>
              <a:buChar char="•"/>
            </a:pPr>
            <a:r>
              <a:rPr lang="en-US" sz="2800" dirty="0">
                <a:latin typeface="Helvetica" pitchFamily="2" charset="0"/>
              </a:rPr>
              <a:t>Schizophrenia</a:t>
            </a:r>
          </a:p>
          <a:p>
            <a:pPr marL="457200" indent="-457200">
              <a:spcAft>
                <a:spcPts val="600"/>
              </a:spcAft>
              <a:buFont typeface="Arial" panose="020B0604020202020204" pitchFamily="34" charset="0"/>
              <a:buChar char="•"/>
            </a:pPr>
            <a:r>
              <a:rPr lang="en-US" sz="2800" dirty="0">
                <a:latin typeface="Helvetica" pitchFamily="2" charset="0"/>
              </a:rPr>
              <a:t>Depression</a:t>
            </a:r>
            <a:r>
              <a:rPr lang="en-NZ" sz="2800" dirty="0">
                <a:latin typeface="Helvetica" pitchFamily="2" charset="0"/>
              </a:rPr>
              <a:t> with psychosis</a:t>
            </a:r>
          </a:p>
          <a:p>
            <a:pPr marL="457200" indent="-457200">
              <a:spcAft>
                <a:spcPts val="600"/>
              </a:spcAft>
              <a:buFont typeface="Arial" panose="020B0604020202020204" pitchFamily="34" charset="0"/>
              <a:buChar char="•"/>
            </a:pPr>
            <a:r>
              <a:rPr lang="en-NZ" sz="2800" dirty="0">
                <a:latin typeface="Helvetica" pitchFamily="2" charset="0"/>
              </a:rPr>
              <a:t>Bipolar disorder</a:t>
            </a:r>
          </a:p>
          <a:p>
            <a:pPr marL="457200" indent="-457200">
              <a:spcAft>
                <a:spcPts val="600"/>
              </a:spcAft>
              <a:buFont typeface="Arial" panose="020B0604020202020204" pitchFamily="34" charset="0"/>
              <a:buChar char="•"/>
            </a:pPr>
            <a:r>
              <a:rPr lang="en-NZ" sz="2800" dirty="0">
                <a:latin typeface="Helvetica" pitchFamily="2" charset="0"/>
              </a:rPr>
              <a:t>Schizoaffective disorder</a:t>
            </a:r>
          </a:p>
          <a:p>
            <a:pPr marL="457200" indent="-457200">
              <a:spcAft>
                <a:spcPts val="600"/>
              </a:spcAft>
              <a:buFont typeface="Arial" panose="020B0604020202020204" pitchFamily="34" charset="0"/>
              <a:buChar char="•"/>
            </a:pPr>
            <a:r>
              <a:rPr lang="en-NZ" sz="2800" dirty="0">
                <a:latin typeface="Helvetica" pitchFamily="2" charset="0"/>
              </a:rPr>
              <a:t>Substance-induced psychosis</a:t>
            </a:r>
          </a:p>
        </p:txBody>
      </p:sp>
    </p:spTree>
    <p:extLst>
      <p:ext uri="{BB962C8B-B14F-4D97-AF65-F5344CB8AC3E}">
        <p14:creationId xmlns:p14="http://schemas.microsoft.com/office/powerpoint/2010/main" val="3754549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139D4D-F5A5-D609-7BB7-9B072214F0A7}"/>
              </a:ext>
            </a:extLst>
          </p:cNvPr>
          <p:cNvSpPr txBox="1"/>
          <p:nvPr/>
        </p:nvSpPr>
        <p:spPr>
          <a:xfrm>
            <a:off x="1159622" y="1242399"/>
            <a:ext cx="3116238" cy="830997"/>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Psychosis</a:t>
            </a:r>
          </a:p>
        </p:txBody>
      </p:sp>
      <p:sp>
        <p:nvSpPr>
          <p:cNvPr id="3" name="TextBox 2">
            <a:extLst>
              <a:ext uri="{FF2B5EF4-FFF2-40B4-BE49-F238E27FC236}">
                <a16:creationId xmlns:a16="http://schemas.microsoft.com/office/drawing/2014/main" id="{576C17D2-179C-B770-2C3F-AEB9503452CB}"/>
              </a:ext>
            </a:extLst>
          </p:cNvPr>
          <p:cNvSpPr txBox="1"/>
          <p:nvPr/>
        </p:nvSpPr>
        <p:spPr>
          <a:xfrm>
            <a:off x="1159622" y="2268305"/>
            <a:ext cx="6096000" cy="2708434"/>
          </a:xfrm>
          <a:prstGeom prst="rect">
            <a:avLst/>
          </a:prstGeom>
          <a:noFill/>
        </p:spPr>
        <p:txBody>
          <a:bodyPr wrap="square">
            <a:spAutoFit/>
          </a:bodyPr>
          <a:lstStyle/>
          <a:p>
            <a:pPr marL="457200" indent="-457200">
              <a:spcAft>
                <a:spcPts val="1200"/>
              </a:spcAft>
              <a:buFont typeface="Arial" panose="020B0604020202020204" pitchFamily="34" charset="0"/>
              <a:buChar char="•"/>
            </a:pPr>
            <a:r>
              <a:rPr lang="en-US" sz="2800" dirty="0">
                <a:latin typeface="Helvetica" pitchFamily="2" charset="0"/>
              </a:rPr>
              <a:t>Delusions</a:t>
            </a:r>
          </a:p>
          <a:p>
            <a:pPr marL="457200" indent="-457200">
              <a:spcAft>
                <a:spcPts val="1200"/>
              </a:spcAft>
              <a:buFont typeface="Arial" panose="020B0604020202020204" pitchFamily="34" charset="0"/>
              <a:buChar char="•"/>
            </a:pPr>
            <a:r>
              <a:rPr lang="en-US" sz="2800" dirty="0">
                <a:latin typeface="Helvetica" pitchFamily="2" charset="0"/>
              </a:rPr>
              <a:t>Hallucinations</a:t>
            </a:r>
          </a:p>
          <a:p>
            <a:pPr marL="457200" indent="-457200">
              <a:spcAft>
                <a:spcPts val="1200"/>
              </a:spcAft>
              <a:buFont typeface="Arial" panose="020B0604020202020204" pitchFamily="34" charset="0"/>
              <a:buChar char="•"/>
            </a:pPr>
            <a:r>
              <a:rPr lang="en-US" sz="2800" dirty="0">
                <a:latin typeface="Helvetica" pitchFamily="2" charset="0"/>
              </a:rPr>
              <a:t>Disorganized thinking</a:t>
            </a:r>
          </a:p>
          <a:p>
            <a:pPr marL="457200" indent="-457200">
              <a:spcAft>
                <a:spcPts val="1200"/>
              </a:spcAft>
              <a:buFont typeface="Arial" panose="020B0604020202020204" pitchFamily="34" charset="0"/>
              <a:buChar char="•"/>
            </a:pPr>
            <a:r>
              <a:rPr lang="en-US" sz="2800" dirty="0">
                <a:latin typeface="Helvetica" pitchFamily="2" charset="0"/>
              </a:rPr>
              <a:t>Reduced ability to maintain social relationships, work, or study</a:t>
            </a:r>
          </a:p>
        </p:txBody>
      </p:sp>
    </p:spTree>
    <p:extLst>
      <p:ext uri="{BB962C8B-B14F-4D97-AF65-F5344CB8AC3E}">
        <p14:creationId xmlns:p14="http://schemas.microsoft.com/office/powerpoint/2010/main" val="2225524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F2A2B6F3-8939-8FD5-B622-3E745AAB197F}"/>
              </a:ext>
            </a:extLst>
          </p:cNvPr>
          <p:cNvSpPr txBox="1"/>
          <p:nvPr/>
        </p:nvSpPr>
        <p:spPr>
          <a:xfrm>
            <a:off x="2460902" y="2113235"/>
            <a:ext cx="5707946"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RESPONDING APPROPRIATELY</a:t>
            </a:r>
            <a:endParaRPr sz="2800" dirty="0"/>
          </a:p>
        </p:txBody>
      </p:sp>
      <p:sp>
        <p:nvSpPr>
          <p:cNvPr id="4" name="TextBox 3">
            <a:extLst>
              <a:ext uri="{FF2B5EF4-FFF2-40B4-BE49-F238E27FC236}">
                <a16:creationId xmlns:a16="http://schemas.microsoft.com/office/drawing/2014/main" id="{96D041E5-29B2-A225-CCB1-76BEDC2481CF}"/>
              </a:ext>
            </a:extLst>
          </p:cNvPr>
          <p:cNvSpPr txBox="1"/>
          <p:nvPr/>
        </p:nvSpPr>
        <p:spPr>
          <a:xfrm>
            <a:off x="2460902" y="2953598"/>
            <a:ext cx="7222359" cy="1569660"/>
          </a:xfrm>
          <a:prstGeom prst="rect">
            <a:avLst/>
          </a:prstGeom>
          <a:noFill/>
        </p:spPr>
        <p:txBody>
          <a:bodyPr wrap="square">
            <a:spAutoFit/>
          </a:bodyPr>
          <a:lstStyle/>
          <a:p>
            <a:r>
              <a:rPr lang="en-AU" sz="2400" dirty="0">
                <a:latin typeface="Helvetica" pitchFamily="2" charset="0"/>
              </a:rPr>
              <a:t>Be strong and courageous. Do not fear or be in dread of them, for it is the Lord your God who goes with you. He will not leave you or forsake you. </a:t>
            </a:r>
          </a:p>
          <a:p>
            <a:pPr algn="r"/>
            <a:r>
              <a:rPr lang="en-AU" sz="2400" dirty="0">
                <a:latin typeface="Helvetica" pitchFamily="2" charset="0"/>
              </a:rPr>
              <a:t>Deuteronomy 31:6</a:t>
            </a:r>
          </a:p>
        </p:txBody>
      </p:sp>
    </p:spTree>
    <p:extLst>
      <p:ext uri="{BB962C8B-B14F-4D97-AF65-F5344CB8AC3E}">
        <p14:creationId xmlns:p14="http://schemas.microsoft.com/office/powerpoint/2010/main" val="117360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77E0D5A7-6E18-C4BB-07FB-1C825F931039}"/>
              </a:ext>
            </a:extLst>
          </p:cNvPr>
          <p:cNvSpPr txBox="1"/>
          <p:nvPr/>
        </p:nvSpPr>
        <p:spPr>
          <a:xfrm>
            <a:off x="458392" y="894035"/>
            <a:ext cx="5707946"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RESPONDING APPROPRIATELY</a:t>
            </a:r>
            <a:endParaRPr sz="2800" dirty="0"/>
          </a:p>
        </p:txBody>
      </p:sp>
      <p:sp>
        <p:nvSpPr>
          <p:cNvPr id="3" name="Content Placeholder 2">
            <a:extLst>
              <a:ext uri="{FF2B5EF4-FFF2-40B4-BE49-F238E27FC236}">
                <a16:creationId xmlns:a16="http://schemas.microsoft.com/office/drawing/2014/main" id="{6BF256F5-8EF7-BF2D-CE15-D614B4DCAA07}"/>
              </a:ext>
            </a:extLst>
          </p:cNvPr>
          <p:cNvSpPr txBox="1">
            <a:spLocks/>
          </p:cNvSpPr>
          <p:nvPr/>
        </p:nvSpPr>
        <p:spPr>
          <a:xfrm>
            <a:off x="791307" y="1802179"/>
            <a:ext cx="6523893" cy="4351338"/>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200"/>
              </a:spcAft>
            </a:pPr>
            <a:r>
              <a:rPr lang="en-US" dirty="0"/>
              <a:t>Be understanding and patient, try to stay calm</a:t>
            </a:r>
          </a:p>
          <a:p>
            <a:pPr>
              <a:spcBef>
                <a:spcPts val="0"/>
              </a:spcBef>
              <a:spcAft>
                <a:spcPts val="1200"/>
              </a:spcAft>
            </a:pPr>
            <a:r>
              <a:rPr lang="en-US" dirty="0"/>
              <a:t>Show compassion</a:t>
            </a:r>
          </a:p>
          <a:p>
            <a:pPr>
              <a:spcBef>
                <a:spcPts val="0"/>
              </a:spcBef>
              <a:spcAft>
                <a:spcPts val="1200"/>
              </a:spcAft>
            </a:pPr>
            <a:r>
              <a:rPr lang="en-US" dirty="0"/>
              <a:t>Speak assertively, not aggressively</a:t>
            </a:r>
          </a:p>
          <a:p>
            <a:pPr>
              <a:spcBef>
                <a:spcPts val="0"/>
              </a:spcBef>
              <a:spcAft>
                <a:spcPts val="1200"/>
              </a:spcAft>
            </a:pPr>
            <a:r>
              <a:rPr lang="en-US" dirty="0"/>
              <a:t>Let them know you care</a:t>
            </a:r>
          </a:p>
          <a:p>
            <a:pPr marL="171450" indent="-171450">
              <a:spcBef>
                <a:spcPts val="0"/>
              </a:spcBef>
              <a:spcAft>
                <a:spcPts val="1200"/>
              </a:spcAft>
            </a:pPr>
            <a:r>
              <a:rPr lang="en-US" dirty="0"/>
              <a:t>Don’t judge, patronize, or be sarcastic it will only make things worse</a:t>
            </a:r>
          </a:p>
          <a:p>
            <a:pPr marL="0" indent="0">
              <a:spcBef>
                <a:spcPts val="0"/>
              </a:spcBef>
              <a:spcAft>
                <a:spcPts val="1200"/>
              </a:spcAft>
              <a:buFont typeface="Arial" panose="020B0604020202020204" pitchFamily="34" charset="0"/>
              <a:buNone/>
            </a:pPr>
            <a:r>
              <a:rPr lang="en-US" dirty="0"/>
              <a:t>To the person experiencing psychosis, it is very real.</a:t>
            </a:r>
            <a:endParaRPr lang="en-NZ" dirty="0"/>
          </a:p>
        </p:txBody>
      </p:sp>
    </p:spTree>
    <p:extLst>
      <p:ext uri="{BB962C8B-B14F-4D97-AF65-F5344CB8AC3E}">
        <p14:creationId xmlns:p14="http://schemas.microsoft.com/office/powerpoint/2010/main" val="167854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777C830A-082E-6074-5EA9-B1391A12F832}"/>
              </a:ext>
            </a:extLst>
          </p:cNvPr>
          <p:cNvSpPr txBox="1"/>
          <p:nvPr/>
        </p:nvSpPr>
        <p:spPr>
          <a:xfrm>
            <a:off x="458392" y="894035"/>
            <a:ext cx="3129163"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OFFERING HELP</a:t>
            </a:r>
            <a:endParaRPr sz="2800" dirty="0"/>
          </a:p>
        </p:txBody>
      </p:sp>
      <p:sp>
        <p:nvSpPr>
          <p:cNvPr id="3" name="Content Placeholder 2">
            <a:extLst>
              <a:ext uri="{FF2B5EF4-FFF2-40B4-BE49-F238E27FC236}">
                <a16:creationId xmlns:a16="http://schemas.microsoft.com/office/drawing/2014/main" id="{AD056258-3C41-3A18-84F2-50BDCA6FE5FE}"/>
              </a:ext>
            </a:extLst>
          </p:cNvPr>
          <p:cNvSpPr txBox="1">
            <a:spLocks/>
          </p:cNvSpPr>
          <p:nvPr/>
        </p:nvSpPr>
        <p:spPr>
          <a:xfrm>
            <a:off x="791307" y="1802179"/>
            <a:ext cx="6523893" cy="451848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200"/>
              </a:spcAft>
            </a:pPr>
            <a:r>
              <a:rPr lang="en-US" sz="2500" dirty="0"/>
              <a:t>It is important to offer them appropriate help</a:t>
            </a:r>
          </a:p>
          <a:p>
            <a:pPr>
              <a:spcBef>
                <a:spcPts val="0"/>
              </a:spcBef>
              <a:spcAft>
                <a:spcPts val="1200"/>
              </a:spcAft>
            </a:pPr>
            <a:r>
              <a:rPr lang="en-US" sz="2500" dirty="0"/>
              <a:t>Ask them who you can call for them, family, friends, a health professional</a:t>
            </a:r>
          </a:p>
          <a:p>
            <a:pPr>
              <a:spcBef>
                <a:spcPts val="0"/>
              </a:spcBef>
              <a:spcAft>
                <a:spcPts val="1200"/>
              </a:spcAft>
            </a:pPr>
            <a:r>
              <a:rPr lang="en-US" sz="2500" dirty="0"/>
              <a:t>If unsure, connect them with their local mental health team and seek advice</a:t>
            </a:r>
          </a:p>
          <a:p>
            <a:pPr>
              <a:spcBef>
                <a:spcPts val="0"/>
              </a:spcBef>
              <a:spcAft>
                <a:spcPts val="1200"/>
              </a:spcAft>
            </a:pPr>
            <a:r>
              <a:rPr lang="en-US" sz="2500" dirty="0"/>
              <a:t>Let the person know what you can do for them</a:t>
            </a:r>
          </a:p>
          <a:p>
            <a:pPr>
              <a:spcBef>
                <a:spcPts val="0"/>
              </a:spcBef>
              <a:spcAft>
                <a:spcPts val="1200"/>
              </a:spcAft>
            </a:pPr>
            <a:r>
              <a:rPr lang="en-US" sz="2500" dirty="0"/>
              <a:t>If they flatly refuse help, and you are afraid for their safety or the safety of others you may need to contact emergency services</a:t>
            </a:r>
          </a:p>
        </p:txBody>
      </p:sp>
    </p:spTree>
    <p:extLst>
      <p:ext uri="{BB962C8B-B14F-4D97-AF65-F5344CB8AC3E}">
        <p14:creationId xmlns:p14="http://schemas.microsoft.com/office/powerpoint/2010/main" val="2960008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309EFC466DA44AB735CF67B6C8CB61" ma:contentTypeVersion="15" ma:contentTypeDescription="Create a new document." ma:contentTypeScope="" ma:versionID="6c9f4f764b95f0f60255dce05735750f">
  <xsd:schema xmlns:xsd="http://www.w3.org/2001/XMLSchema" xmlns:xs="http://www.w3.org/2001/XMLSchema" xmlns:p="http://schemas.microsoft.com/office/2006/metadata/properties" xmlns:ns1="http://schemas.microsoft.com/sharepoint/v3" xmlns:ns2="332fa7c2-ce9e-4ea5-a813-9b4af80c0ed4" xmlns:ns3="f3d4c248-da98-4d10-abe2-c37ec01ce3db" targetNamespace="http://schemas.microsoft.com/office/2006/metadata/properties" ma:root="true" ma:fieldsID="81b77c4882d606b79d628ef76c03c89b" ns1:_="" ns2:_="" ns3:_="">
    <xsd:import namespace="http://schemas.microsoft.com/sharepoint/v3"/>
    <xsd:import namespace="332fa7c2-ce9e-4ea5-a813-9b4af80c0ed4"/>
    <xsd:import namespace="f3d4c248-da98-4d10-abe2-c37ec01ce3db"/>
    <xsd:element name="properties">
      <xsd:complexType>
        <xsd:sequence>
          <xsd:element name="documentManagement">
            <xsd:complexType>
              <xsd:all>
                <xsd:element ref="ns2:MediaServiceMetadata" minOccurs="0"/>
                <xsd:element ref="ns2:MediaServiceFastMetadata" minOccurs="0"/>
                <xsd:element ref="ns2:MediaLengthInSeconds" minOccurs="0"/>
                <xsd:element ref="ns2:lcf76f155ced4ddcb4097134ff3c332f" minOccurs="0"/>
                <xsd:element ref="ns2:MediaServiceDateTaken" minOccurs="0"/>
                <xsd:element ref="ns2:MediaServiceGenerationTime" minOccurs="0"/>
                <xsd:element ref="ns2:MediaServiceEventHashCode" minOccurs="0"/>
                <xsd:element ref="ns2:MediaServiceOCR" minOccurs="0"/>
                <xsd:element ref="ns2:MediaServiceSearchProperties" minOccurs="0"/>
                <xsd:element ref="ns2:MediaServiceObjectDetectorVersions" minOccurs="0"/>
                <xsd:element ref="ns1:_ip_UnifiedCompliancePolicyProperties" minOccurs="0"/>
                <xsd:element ref="ns1:_ip_UnifiedCompliancePolicyUIAc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2fa7c2-ce9e-4ea5-a813-9b4af80c0e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4b6a8110-3194-4be5-a3e5-df5e99772400"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3d4c248-da98-4d10-abe2-c37ec01ce3db" elementFormDefault="qualified">
    <xsd:import namespace="http://schemas.microsoft.com/office/2006/documentManagement/types"/>
    <xsd:import namespace="http://schemas.microsoft.com/office/infopath/2007/PartnerControls"/>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25A5170-9A1B-4A23-9ADA-278D986CF0FD}"/>
</file>

<file path=customXml/itemProps2.xml><?xml version="1.0" encoding="utf-8"?>
<ds:datastoreItem xmlns:ds="http://schemas.openxmlformats.org/officeDocument/2006/customXml" ds:itemID="{1A09FD96-11D7-4D68-BD91-18447EE907BE}"/>
</file>

<file path=docProps/app.xml><?xml version="1.0" encoding="utf-8"?>
<Properties xmlns="http://schemas.openxmlformats.org/officeDocument/2006/extended-properties" xmlns:vt="http://schemas.openxmlformats.org/officeDocument/2006/docPropsVTypes">
  <TotalTime>482</TotalTime>
  <Words>2909</Words>
  <Application>Microsoft Macintosh PowerPoint</Application>
  <PresentationFormat>Widescreen</PresentationFormat>
  <Paragraphs>158</Paragraphs>
  <Slides>19</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Aptos</vt:lpstr>
      <vt:lpstr>Arial</vt:lpstr>
      <vt:lpstr>Calibri</vt:lpstr>
      <vt:lpstr>Helvetica</vt:lpstr>
      <vt:lpstr>Helvetica Light</vt:lpstr>
      <vt:lpstr>Noto Sans Disp</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Dinda Productions</dc:creator>
  <cp:lastModifiedBy>Dinda Productions</cp:lastModifiedBy>
  <cp:revision>213</cp:revision>
  <dcterms:created xsi:type="dcterms:W3CDTF">2024-02-08T02:41:48Z</dcterms:created>
  <dcterms:modified xsi:type="dcterms:W3CDTF">2024-02-22T03:31:41Z</dcterms:modified>
</cp:coreProperties>
</file>