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9" r:id="rId2"/>
    <p:sldId id="258" r:id="rId3"/>
    <p:sldId id="257" r:id="rId4"/>
    <p:sldId id="283" r:id="rId5"/>
    <p:sldId id="260" r:id="rId6"/>
    <p:sldId id="312" r:id="rId7"/>
    <p:sldId id="313" r:id="rId8"/>
    <p:sldId id="314" r:id="rId9"/>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329" r:id="rId23"/>
    <p:sldId id="330" r:id="rId24"/>
    <p:sldId id="328" r:id="rId25"/>
    <p:sldId id="33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6F54EA-2BDF-1FFE-DD40-E1B35E411F3C}" name="Dinda Productions" initials="DP" userId="25d12b82402a902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B6E1D"/>
    <a:srgbClr val="E7DED4"/>
    <a:srgbClr val="27BD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01"/>
    <p:restoredTop sz="78413"/>
  </p:normalViewPr>
  <p:slideViewPr>
    <p:cSldViewPr snapToGrid="0">
      <p:cViewPr varScale="1">
        <p:scale>
          <a:sx n="106" d="100"/>
          <a:sy n="106" d="100"/>
        </p:scale>
        <p:origin x="176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A846BE00-E0D4-0545-9FC8-888AF82EF8EA}" type="datetimeFigureOut">
              <a:rPr lang="en-AU" smtClean="0"/>
              <a:pPr/>
              <a:t>23/2/2024</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78DA0135-ACB4-7A44-AA8D-03C325FB4FE6}" type="slidenum">
              <a:rPr lang="en-AU" smtClean="0"/>
              <a:pPr/>
              <a:t>‹#›</a:t>
            </a:fld>
            <a:endParaRPr lang="en-AU" dirty="0"/>
          </a:p>
        </p:txBody>
      </p:sp>
    </p:spTree>
    <p:extLst>
      <p:ext uri="{BB962C8B-B14F-4D97-AF65-F5344CB8AC3E}">
        <p14:creationId xmlns:p14="http://schemas.microsoft.com/office/powerpoint/2010/main" val="3344573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Health Week Header</a:t>
            </a: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a:t>
            </a:fld>
            <a:endParaRPr lang="en-AU"/>
          </a:p>
        </p:txBody>
      </p:sp>
    </p:spTree>
    <p:extLst>
      <p:ext uri="{BB962C8B-B14F-4D97-AF65-F5344CB8AC3E}">
        <p14:creationId xmlns:p14="http://schemas.microsoft.com/office/powerpoint/2010/main" val="325355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Churches, clubs and charitable bodies may all provide the connectedness of community and thus serve to alleviate loneliness and isolation.   Churches have the added advantage that they introduce a spiritual dimension to the communal spirit and thus provide a group of caring individuals and well-wishers who can help to alleviate pain and suffering, loneliness and depression.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10</a:t>
            </a:fld>
            <a:endParaRPr lang="en-AU" dirty="0"/>
          </a:p>
        </p:txBody>
      </p:sp>
    </p:spTree>
    <p:extLst>
      <p:ext uri="{BB962C8B-B14F-4D97-AF65-F5344CB8AC3E}">
        <p14:creationId xmlns:p14="http://schemas.microsoft.com/office/powerpoint/2010/main" val="1253342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“For they will be comforted” says Jesus; this is a certainty. God will comfort though the answer to the questions: when? where? how? lie with God. At times He may not bring solace very quickly to those who are grieving.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11</a:t>
            </a:fld>
            <a:endParaRPr lang="en-AU" dirty="0"/>
          </a:p>
        </p:txBody>
      </p:sp>
    </p:spTree>
    <p:extLst>
      <p:ext uri="{BB962C8B-B14F-4D97-AF65-F5344CB8AC3E}">
        <p14:creationId xmlns:p14="http://schemas.microsoft.com/office/powerpoint/2010/main" val="3862927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It would be wise for those of us who support those who mourn to wait in a spirit of community of faith with the person who is mourning, for divine consolation and keep praying to Him to provide solace in His time.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12</a:t>
            </a:fld>
            <a:endParaRPr lang="en-AU" dirty="0"/>
          </a:p>
        </p:txBody>
      </p:sp>
    </p:spTree>
    <p:extLst>
      <p:ext uri="{BB962C8B-B14F-4D97-AF65-F5344CB8AC3E}">
        <p14:creationId xmlns:p14="http://schemas.microsoft.com/office/powerpoint/2010/main" val="1426433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Aptos" panose="020B0004020202020204" pitchFamily="34" charset="0"/>
                <a:cs typeface="Times New Roman" panose="02020603050405020304" pitchFamily="18" charset="0"/>
              </a:rPr>
              <a:t>On the island of </a:t>
            </a:r>
            <a:r>
              <a:rPr lang="en-NZ" sz="1800" dirty="0" err="1">
                <a:effectLst/>
                <a:latin typeface="Aptos" panose="020B0004020202020204" pitchFamily="34" charset="0"/>
                <a:ea typeface="Aptos" panose="020B0004020202020204" pitchFamily="34" charset="0"/>
                <a:cs typeface="Times New Roman" panose="02020603050405020304" pitchFamily="18" charset="0"/>
              </a:rPr>
              <a:t>Maré</a:t>
            </a:r>
            <a:r>
              <a:rPr lang="en-NZ" sz="1800" dirty="0">
                <a:effectLst/>
                <a:latin typeface="Aptos" panose="020B0004020202020204" pitchFamily="34" charset="0"/>
                <a:ea typeface="Aptos" panose="020B0004020202020204" pitchFamily="34" charset="0"/>
                <a:cs typeface="Times New Roman" panose="02020603050405020304" pitchFamily="18" charset="0"/>
              </a:rPr>
              <a:t>, an island in the archipelago with New Caledonia, there are some traditional mourning rituals which illustrate just how important community and cultural expectations are in dealing with grief.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13</a:t>
            </a:fld>
            <a:endParaRPr lang="en-AU" dirty="0"/>
          </a:p>
        </p:txBody>
      </p:sp>
    </p:spTree>
    <p:extLst>
      <p:ext uri="{BB962C8B-B14F-4D97-AF65-F5344CB8AC3E}">
        <p14:creationId xmlns:p14="http://schemas.microsoft.com/office/powerpoint/2010/main" val="38791824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Aptos" panose="020B0004020202020204" pitchFamily="34" charset="0"/>
                <a:cs typeface="Times New Roman" panose="02020603050405020304" pitchFamily="18" charset="0"/>
              </a:rPr>
              <a:t>When someone dies there, the first step is to communicate the news to the scattered family members throughout the Island. At this time, people don’t use the phone, because such a method would not be considered respectful of the dead. They would say: “We have a house, and this information should be communicated in our house.”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14</a:t>
            </a:fld>
            <a:endParaRPr lang="en-AU" dirty="0"/>
          </a:p>
        </p:txBody>
      </p:sp>
    </p:spTree>
    <p:extLst>
      <p:ext uri="{BB962C8B-B14F-4D97-AF65-F5344CB8AC3E}">
        <p14:creationId xmlns:p14="http://schemas.microsoft.com/office/powerpoint/2010/main" val="1573518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Aptos" panose="020B0004020202020204" pitchFamily="34" charset="0"/>
                <a:cs typeface="Times New Roman" panose="02020603050405020304" pitchFamily="18" charset="0"/>
              </a:rPr>
              <a:t>Once the news is shared, families come to the house of the deceased person bringing with them food and financial support. You never come empty-handed in such circumstances. Whenever a family shows up, they perform a customary gesture and present the family with a piece of cloth and some money. This is the way we enter a house and the intimacy of a family. If we don’t do this gesture, we feel ill-at-ease, just as if we are entering into the house through the window. This gesture is followed by a short speech of gratitude by a member of the bereaved family.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15</a:t>
            </a:fld>
            <a:endParaRPr lang="en-AU" dirty="0"/>
          </a:p>
        </p:txBody>
      </p:sp>
    </p:spTree>
    <p:extLst>
      <p:ext uri="{BB962C8B-B14F-4D97-AF65-F5344CB8AC3E}">
        <p14:creationId xmlns:p14="http://schemas.microsoft.com/office/powerpoint/2010/main" val="1030611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Aptos" panose="020B0004020202020204" pitchFamily="34" charset="0"/>
                <a:cs typeface="Times New Roman" panose="02020603050405020304" pitchFamily="18" charset="0"/>
              </a:rPr>
              <a:t>When the time comes for the religious ceremony and burial, a member of the bereaved family acknowledges the uncle of the dead person. (Bear in mind that this is a matriarchal regime in which blood ties matter a lot, just as they do in other places of the territory.)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16</a:t>
            </a:fld>
            <a:endParaRPr lang="en-AU" dirty="0"/>
          </a:p>
        </p:txBody>
      </p:sp>
    </p:spTree>
    <p:extLst>
      <p:ext uri="{BB962C8B-B14F-4D97-AF65-F5344CB8AC3E}">
        <p14:creationId xmlns:p14="http://schemas.microsoft.com/office/powerpoint/2010/main" val="31101778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800" dirty="0">
                <a:effectLst/>
                <a:latin typeface="Aptos" panose="020B0004020202020204" pitchFamily="34" charset="0"/>
                <a:ea typeface="Aptos" panose="020B0004020202020204" pitchFamily="34" charset="0"/>
                <a:cs typeface="Times New Roman" panose="02020603050405020304" pitchFamily="18" charset="0"/>
              </a:rPr>
              <a:t>Traditionally, in our Melanesian world, a family always has ties with another family. This custom goes back to the dawn of time. While the body of the loved one  is at the home, the family in mourning won’t associate and eat with the rest of the community. They will do so only after the deceased has been laid to rest.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17</a:t>
            </a:fld>
            <a:endParaRPr lang="en-AU" dirty="0"/>
          </a:p>
        </p:txBody>
      </p:sp>
    </p:spTree>
    <p:extLst>
      <p:ext uri="{BB962C8B-B14F-4D97-AF65-F5344CB8AC3E}">
        <p14:creationId xmlns:p14="http://schemas.microsoft.com/office/powerpoint/2010/main" val="3150527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Aptos" panose="020B0004020202020204" pitchFamily="34" charset="0"/>
                <a:cs typeface="Times New Roman" panose="02020603050405020304" pitchFamily="18" charset="0"/>
              </a:rPr>
              <a:t>A week after the death, families will meet together to show customary respect to the maternal uncle. A meal is served for this last mourning ceremony. In other parts of the country, a light is kept burning for a year after the death and they end the bereavement period by extinguishing the light.  Clearly, the symbolism and the rituals of mourning in </a:t>
            </a:r>
            <a:r>
              <a:rPr lang="en-NZ" sz="1800" dirty="0" err="1">
                <a:effectLst/>
                <a:latin typeface="Aptos" panose="020B0004020202020204" pitchFamily="34" charset="0"/>
                <a:ea typeface="Aptos" panose="020B0004020202020204" pitchFamily="34" charset="0"/>
                <a:cs typeface="Times New Roman" panose="02020603050405020304" pitchFamily="18" charset="0"/>
              </a:rPr>
              <a:t>Maré</a:t>
            </a:r>
            <a:r>
              <a:rPr lang="en-NZ" sz="1800" dirty="0">
                <a:effectLst/>
                <a:latin typeface="Aptos" panose="020B0004020202020204" pitchFamily="34" charset="0"/>
                <a:ea typeface="Aptos" panose="020B0004020202020204" pitchFamily="34" charset="0"/>
                <a:cs typeface="Times New Roman" panose="02020603050405020304" pitchFamily="18" charset="0"/>
              </a:rPr>
              <a:t> and the Loyalty Islands, is of paramount importance to the inhabitants and contributes to resolving the mourning process. Failure to stick meticulously to the rituals and customs of the </a:t>
            </a:r>
            <a:r>
              <a:rPr lang="en-NZ" sz="1800" dirty="0" err="1">
                <a:effectLst/>
                <a:latin typeface="Aptos" panose="020B0004020202020204" pitchFamily="34" charset="0"/>
                <a:ea typeface="Aptos" panose="020B0004020202020204" pitchFamily="34" charset="0"/>
                <a:cs typeface="Times New Roman" panose="02020603050405020304" pitchFamily="18" charset="0"/>
              </a:rPr>
              <a:t>Kanaky</a:t>
            </a:r>
            <a:r>
              <a:rPr lang="en-NZ" sz="1800" dirty="0">
                <a:effectLst/>
                <a:latin typeface="Aptos" panose="020B0004020202020204" pitchFamily="34" charset="0"/>
                <a:ea typeface="Aptos" panose="020B0004020202020204" pitchFamily="34" charset="0"/>
                <a:cs typeface="Times New Roman" panose="02020603050405020304" pitchFamily="18" charset="0"/>
              </a:rPr>
              <a:t> culture might affect the serenity of the families and individuals who have suffered loss.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18</a:t>
            </a:fld>
            <a:endParaRPr lang="en-AU" dirty="0"/>
          </a:p>
        </p:txBody>
      </p:sp>
    </p:spTree>
    <p:extLst>
      <p:ext uri="{BB962C8B-B14F-4D97-AF65-F5344CB8AC3E}">
        <p14:creationId xmlns:p14="http://schemas.microsoft.com/office/powerpoint/2010/main" val="1618335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Through this example of how strong cultural ritual observance can ease the pain of grief, one may make assumptions about how one’s own cultural and traditional influences may aid or ease such pain. Where culture is more diffuse or indistinct, these resources may be absent, however, our cultural spring is the Bible which is rich in comforting passages for times of loss.</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19</a:t>
            </a:fld>
            <a:endParaRPr lang="en-AU" dirty="0"/>
          </a:p>
        </p:txBody>
      </p:sp>
    </p:spTree>
    <p:extLst>
      <p:ext uri="{BB962C8B-B14F-4D97-AF65-F5344CB8AC3E}">
        <p14:creationId xmlns:p14="http://schemas.microsoft.com/office/powerpoint/2010/main" val="1980696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000000"/>
                </a:solidFill>
                <a:effectLst/>
                <a:latin typeface="Noto Sans Disp" panose="020B0502040504020204" pitchFamily="34" charset="0"/>
                <a:ea typeface="Calibri" panose="020F0502020204030204" pitchFamily="34" charset="0"/>
              </a:rPr>
              <a:t>Disclaimer: 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2</a:t>
            </a:fld>
            <a:endParaRPr lang="en-AU"/>
          </a:p>
        </p:txBody>
      </p:sp>
    </p:spTree>
    <p:extLst>
      <p:ext uri="{BB962C8B-B14F-4D97-AF65-F5344CB8AC3E}">
        <p14:creationId xmlns:p14="http://schemas.microsoft.com/office/powerpoint/2010/main" val="1788075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We would like, before we bring these reflections to an end, to quote a comforting text from the Holy Scriptures. Let us remember apostle Paul’s exhortation to the Corinthians</a:t>
            </a:r>
            <a:r>
              <a:rPr lang="en-NZ" sz="1800" b="1" dirty="0">
                <a:effectLst/>
                <a:latin typeface="Aptos" panose="020B0004020202020204" pitchFamily="34" charset="0"/>
                <a:ea typeface="Calibri" panose="020F0502020204030204" pitchFamily="34" charset="0"/>
                <a:cs typeface="Arial" panose="020B0604020202020204" pitchFamily="34" charset="0"/>
              </a:rPr>
              <a:t> </a:t>
            </a:r>
            <a:r>
              <a:rPr lang="en-NZ" sz="1800" dirty="0">
                <a:effectLst/>
                <a:latin typeface="Aptos" panose="020B0004020202020204" pitchFamily="34" charset="0"/>
                <a:ea typeface="Calibri" panose="020F0502020204030204" pitchFamily="34" charset="0"/>
                <a:cs typeface="Arial" panose="020B0604020202020204" pitchFamily="34" charset="0"/>
              </a:rPr>
              <a:t>“Let us not lose heart. Even though our outward man is perishing, yet the inward man is being renewed day by day. For our light affliction, which is but for a moment, is working for us a far more exceeding weight of glory, while we do not at the things that are seen, but at the things which are not seen. For the things that are seen are temporary but the things which are not seen are eternal. 1 Corinthians 4: 16-18 (New King James Version).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20</a:t>
            </a:fld>
            <a:endParaRPr lang="en-AU" dirty="0"/>
          </a:p>
        </p:txBody>
      </p:sp>
    </p:spTree>
    <p:extLst>
      <p:ext uri="{BB962C8B-B14F-4D97-AF65-F5344CB8AC3E}">
        <p14:creationId xmlns:p14="http://schemas.microsoft.com/office/powerpoint/2010/main" val="1507148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Happy are those who mourn for they will not be forgotten and lost. Jesus always keeps His promises. We can safety rest upon the promise of the second Beatitude with absolute trust.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21</a:t>
            </a:fld>
            <a:endParaRPr lang="en-AU" dirty="0"/>
          </a:p>
        </p:txBody>
      </p:sp>
    </p:spTree>
    <p:extLst>
      <p:ext uri="{BB962C8B-B14F-4D97-AF65-F5344CB8AC3E}">
        <p14:creationId xmlns:p14="http://schemas.microsoft.com/office/powerpoint/2010/main" val="3490457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NZ" sz="1800" b="1" dirty="0">
                <a:effectLst/>
                <a:latin typeface="Calibri" panose="020F0502020204030204" pitchFamily="34" charset="0"/>
                <a:ea typeface="Calibri" panose="020F0502020204030204" pitchFamily="34" charset="0"/>
                <a:cs typeface="Calibri" panose="020F0502020204030204" pitchFamily="34" charset="0"/>
              </a:rPr>
              <a:t>Discussion Topics</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NZ" sz="1800" dirty="0">
                <a:effectLst/>
                <a:latin typeface="Calibri" panose="020F0502020204030204" pitchFamily="34" charset="0"/>
                <a:ea typeface="Calibri" panose="020F0502020204030204" pitchFamily="34" charset="0"/>
                <a:cs typeface="Calibri" panose="020F0502020204030204" pitchFamily="34" charset="0"/>
              </a:rPr>
              <a:t>In small groups of 3-5 people, consider one of the following:</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NZ" sz="1800" kern="100" dirty="0">
                <a:effectLst/>
                <a:latin typeface="Calibri" panose="020F0502020204030204" pitchFamily="34" charset="0"/>
                <a:ea typeface="Calibri" panose="020F0502020204030204" pitchFamily="34" charset="0"/>
                <a:cs typeface="Calibri" panose="020F0502020204030204" pitchFamily="34" charset="0"/>
              </a:rPr>
              <a:t>Pastor Felix has addressed the issue of grief after the death of a loved one, what other losses involve significant grief?</a:t>
            </a:r>
            <a:endParaRPr lang="en-NZ"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NZ" sz="1800" kern="100" dirty="0">
                <a:effectLst/>
                <a:latin typeface="Calibri" panose="020F0502020204030204" pitchFamily="34" charset="0"/>
                <a:ea typeface="Calibri" panose="020F0502020204030204" pitchFamily="34" charset="0"/>
                <a:cs typeface="Calibri" panose="020F0502020204030204" pitchFamily="34" charset="0"/>
              </a:rPr>
              <a:t>What cultural traditions around grief have you found useful when dealing with grief?</a:t>
            </a:r>
            <a:endParaRPr lang="en-NZ"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22</a:t>
            </a:fld>
            <a:endParaRPr lang="en-AU" dirty="0"/>
          </a:p>
        </p:txBody>
      </p:sp>
    </p:spTree>
    <p:extLst>
      <p:ext uri="{BB962C8B-B14F-4D97-AF65-F5344CB8AC3E}">
        <p14:creationId xmlns:p14="http://schemas.microsoft.com/office/powerpoint/2010/main" val="4056204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NZ" sz="1800" b="1" dirty="0">
                <a:effectLst/>
                <a:latin typeface="Aptos" panose="020B0004020202020204" pitchFamily="34" charset="0"/>
                <a:ea typeface="Calibri" panose="020F0502020204030204" pitchFamily="34" charset="0"/>
                <a:cs typeface="Arial" panose="020B0604020202020204" pitchFamily="34" charset="0"/>
              </a:rPr>
              <a:t>Further Discussion Topics</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NZ" sz="1800" kern="100" dirty="0">
                <a:effectLst/>
                <a:latin typeface="Calibri" panose="020F0502020204030204" pitchFamily="34" charset="0"/>
                <a:ea typeface="Calibri" panose="020F0502020204030204" pitchFamily="34" charset="0"/>
                <a:cs typeface="Calibri" panose="020F0502020204030204" pitchFamily="34" charset="0"/>
              </a:rPr>
              <a:t>What cultural traditions have not been useful or have caused grief to go ‘underground’ or be hidden?</a:t>
            </a:r>
            <a:endParaRPr lang="en-NZ"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NZ" sz="1800" kern="100" dirty="0">
                <a:effectLst/>
                <a:latin typeface="Calibri" panose="020F0502020204030204" pitchFamily="34" charset="0"/>
                <a:ea typeface="Calibri" panose="020F0502020204030204" pitchFamily="34" charset="0"/>
                <a:cs typeface="Calibri" panose="020F0502020204030204" pitchFamily="34" charset="0"/>
              </a:rPr>
              <a:t>From the book of Job, we get the expression, “Job’s comforter” when his friends tried in vain to comfort him with empty words.</a:t>
            </a:r>
            <a:endParaRPr lang="en-NZ"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NZ" sz="1800" dirty="0">
                <a:effectLst/>
                <a:latin typeface="Calibri" panose="020F0502020204030204" pitchFamily="34" charset="0"/>
                <a:ea typeface="Calibri" panose="020F0502020204030204" pitchFamily="34" charset="0"/>
              </a:rPr>
              <a:t>Explore why their ‘comfort’ was not effective.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23</a:t>
            </a:fld>
            <a:endParaRPr lang="en-AU" dirty="0"/>
          </a:p>
        </p:txBody>
      </p:sp>
    </p:spTree>
    <p:extLst>
      <p:ext uri="{BB962C8B-B14F-4D97-AF65-F5344CB8AC3E}">
        <p14:creationId xmlns:p14="http://schemas.microsoft.com/office/powerpoint/2010/main" val="1822420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000000"/>
                </a:solidFill>
                <a:effectLst/>
                <a:latin typeface="Noto Sans Disp" panose="020B0502040504020204" pitchFamily="34" charset="0"/>
                <a:ea typeface="Calibri" panose="020F0502020204030204" pitchFamily="34" charset="0"/>
              </a:rPr>
              <a:t>God understands your losses. He hears you weeping and wants to ease your pain.</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24</a:t>
            </a:fld>
            <a:endParaRPr lang="en-AU" dirty="0"/>
          </a:p>
        </p:txBody>
      </p:sp>
    </p:spTree>
    <p:extLst>
      <p:ext uri="{BB962C8B-B14F-4D97-AF65-F5344CB8AC3E}">
        <p14:creationId xmlns:p14="http://schemas.microsoft.com/office/powerpoint/2010/main" val="15632072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000000"/>
                </a:solidFill>
                <a:effectLst/>
                <a:latin typeface="Noto Sans Disp" panose="020B0502040504020204" pitchFamily="34" charset="0"/>
                <a:ea typeface="Calibri" panose="020F0502020204030204" pitchFamily="34" charset="0"/>
              </a:rPr>
              <a:t>Disclaimer: 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25</a:t>
            </a:fld>
            <a:endParaRPr lang="en-AU" dirty="0"/>
          </a:p>
        </p:txBody>
      </p:sp>
    </p:spTree>
    <p:extLst>
      <p:ext uri="{BB962C8B-B14F-4D97-AF65-F5344CB8AC3E}">
        <p14:creationId xmlns:p14="http://schemas.microsoft.com/office/powerpoint/2010/main" val="878767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l">
                  <a:lnSpc>
                    <a:spcPct val="107000"/>
                  </a:lnSpc>
                  <a:spcAft>
                    <a:spcPts val="800"/>
                  </a:spcAft>
                </a:pPr>
                <a:r>
                  <a:rPr lang="en-NZ" sz="1800" b="1" dirty="0">
                    <a:effectLst/>
                    <a:latin typeface="Calibri" panose="020F0502020204030204" pitchFamily="34" charset="0"/>
                    <a:ea typeface="Calibri" panose="020F0502020204030204" pitchFamily="34" charset="0"/>
                    <a:cs typeface="Times New Roman" panose="02020603050405020304" pitchFamily="18" charset="0"/>
                  </a:rPr>
                  <a:t>Yearning for ‘Koinonia’</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NZ" sz="1800" b="1" dirty="0">
                    <a:effectLst/>
                    <a:latin typeface="Aptos" panose="020B0004020202020204" pitchFamily="34" charset="0"/>
                    <a:ea typeface="Calibri" panose="020F0502020204030204" pitchFamily="34" charset="0"/>
                    <a:cs typeface="Times New Roman" panose="02020603050405020304" pitchFamily="18" charset="0"/>
                  </a:rPr>
                  <a:t>• Living With Grief </a:t>
                </a:r>
                <a14:m>
                  <m:oMath xmlns:m="http://schemas.openxmlformats.org/officeDocument/2006/math">
                    <m:r>
                      <a:rPr lang="en-NZ" sz="1800" b="1" i="1">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NZ" sz="1800" b="1" dirty="0">
                    <a:effectLst/>
                    <a:latin typeface="Aptos" panose="020B0004020202020204" pitchFamily="34" charset="0"/>
                    <a:ea typeface="Calibri" panose="020F0502020204030204" pitchFamily="34" charset="0"/>
                    <a:cs typeface="Times New Roman" panose="02020603050405020304" pitchFamily="18" charset="0"/>
                  </a:rPr>
                  <a:t>Pastor Felix </a:t>
                </a:r>
                <a:r>
                  <a:rPr lang="en-NZ" sz="1800" b="1" dirty="0" err="1">
                    <a:effectLst/>
                    <a:latin typeface="Aptos" panose="020B0004020202020204" pitchFamily="34" charset="0"/>
                    <a:ea typeface="Calibri" panose="020F0502020204030204" pitchFamily="34" charset="0"/>
                    <a:cs typeface="Times New Roman" panose="02020603050405020304" pitchFamily="18" charset="0"/>
                  </a:rPr>
                  <a:t>Wadrobert</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NZ" sz="1800" b="1" dirty="0">
                    <a:effectLst/>
                    <a:latin typeface="Aptos" panose="020B0004020202020204" pitchFamily="34" charset="0"/>
                    <a:ea typeface="Calibri" panose="020F0502020204030204" pitchFamily="34" charset="0"/>
                    <a:cs typeface="Times New Roman" panose="02020603050405020304" pitchFamily="18" charset="0"/>
                  </a:rPr>
                  <a:t>President, New Caledonia Mission</a:t>
                </a:r>
                <a:r>
                  <a:rPr lang="en-NZ" sz="2800" dirty="0">
                    <a:effectLst/>
                  </a:rPr>
                  <a:t> </a:t>
                </a:r>
                <a:endParaRPr lang="en-NZ" sz="1800" dirty="0">
                  <a:effectLst/>
                  <a:ea typeface="Calibri" panose="020F0502020204030204" pitchFamily="34" charset="0"/>
                  <a:cs typeface="Times New Roman" panose="02020603050405020304" pitchFamily="18" charset="0"/>
                </a:endParaRPr>
              </a:p>
            </p:txBody>
          </p:sp>
        </mc:Choice>
        <mc:Fallback xmlns="">
          <p:sp>
            <p:nvSpPr>
              <p:cNvPr id="3" name="Notes Placeholder 2"/>
              <p:cNvSpPr>
                <a:spLocks noGrp="1"/>
              </p:cNvSpPr>
              <p:nvPr>
                <p:ph type="body" idx="1"/>
              </p:nvPr>
            </p:nvSpPr>
            <p:spPr/>
            <p:txBody>
              <a:bodyPr/>
              <a:lstStyle/>
              <a:p>
                <a:pPr algn="l">
                  <a:lnSpc>
                    <a:spcPct val="107000"/>
                  </a:lnSpc>
                  <a:spcAft>
                    <a:spcPts val="800"/>
                  </a:spcAft>
                </a:pPr>
                <a:r>
                  <a:rPr lang="en-NZ" sz="1800" b="1" dirty="0">
                    <a:effectLst/>
                    <a:latin typeface="Calibri" panose="020F0502020204030204" pitchFamily="34" charset="0"/>
                    <a:ea typeface="Calibri" panose="020F0502020204030204" pitchFamily="34" charset="0"/>
                    <a:cs typeface="Times New Roman" panose="02020603050405020304" pitchFamily="18" charset="0"/>
                  </a:rPr>
                  <a:t>Yearning for ‘Koinonia’</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NZ" sz="1800" b="1" dirty="0">
                    <a:effectLst/>
                    <a:latin typeface="Aptos" panose="020B0004020202020204" pitchFamily="34" charset="0"/>
                    <a:ea typeface="Calibri" panose="020F0502020204030204" pitchFamily="34" charset="0"/>
                    <a:cs typeface="Times New Roman" panose="02020603050405020304" pitchFamily="18" charset="0"/>
                  </a:rPr>
                  <a:t>• Living With Grief </a:t>
                </a:r>
                <a:r>
                  <a:rPr lang="en-NZ" sz="1800" b="1" i="0">
                    <a:effectLst/>
                    <a:latin typeface="Cambria Math" panose="02040503050406030204" pitchFamily="18" charset="0"/>
                    <a:ea typeface="Calibri" panose="020F0502020204030204" pitchFamily="34" charset="0"/>
                    <a:cs typeface="Times New Roman" panose="02020603050405020304" pitchFamily="18" charset="0"/>
                  </a:rPr>
                  <a:t>•</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NZ" sz="1800" b="1" dirty="0">
                    <a:effectLst/>
                    <a:latin typeface="Aptos" panose="020B0004020202020204" pitchFamily="34" charset="0"/>
                    <a:ea typeface="Calibri" panose="020F0502020204030204" pitchFamily="34" charset="0"/>
                    <a:cs typeface="Times New Roman" panose="02020603050405020304" pitchFamily="18" charset="0"/>
                  </a:rPr>
                  <a:t>Pastor Felix </a:t>
                </a:r>
                <a:r>
                  <a:rPr lang="en-NZ" sz="1800" b="1" dirty="0" err="1">
                    <a:effectLst/>
                    <a:latin typeface="Aptos" panose="020B0004020202020204" pitchFamily="34" charset="0"/>
                    <a:ea typeface="Calibri" panose="020F0502020204030204" pitchFamily="34" charset="0"/>
                    <a:cs typeface="Times New Roman" panose="02020603050405020304" pitchFamily="18" charset="0"/>
                  </a:rPr>
                  <a:t>Wadrobert</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NZ" sz="1800" b="1" dirty="0">
                    <a:effectLst/>
                    <a:latin typeface="Aptos" panose="020B0004020202020204" pitchFamily="34" charset="0"/>
                    <a:ea typeface="Calibri" panose="020F0502020204030204" pitchFamily="34" charset="0"/>
                    <a:cs typeface="Times New Roman" panose="02020603050405020304" pitchFamily="18" charset="0"/>
                  </a:rPr>
                  <a:t>President, New Caledonia Mission</a:t>
                </a:r>
                <a:r>
                  <a:rPr lang="en-NZ" sz="2800" dirty="0">
                    <a:effectLst/>
                  </a:rPr>
                  <a:t> </a:t>
                </a:r>
                <a:endParaRPr lang="en-NZ" sz="1800" dirty="0">
                  <a:effectLst/>
                  <a:ea typeface="Calibri" panose="020F0502020204030204" pitchFamily="34" charset="0"/>
                  <a:cs typeface="Times New Roman" panose="02020603050405020304" pitchFamily="18" charset="0"/>
                </a:endParaRPr>
              </a:p>
            </p:txBody>
          </p:sp>
        </mc:Fallback>
      </mc:AlternateContent>
      <p:sp>
        <p:nvSpPr>
          <p:cNvPr id="4" name="Slide Number Placeholder 3"/>
          <p:cNvSpPr>
            <a:spLocks noGrp="1"/>
          </p:cNvSpPr>
          <p:nvPr>
            <p:ph type="sldNum" sz="quarter" idx="5"/>
          </p:nvPr>
        </p:nvSpPr>
        <p:spPr/>
        <p:txBody>
          <a:bodyPr/>
          <a:lstStyle/>
          <a:p>
            <a:fld id="{78DA0135-ACB4-7A44-AA8D-03C325FB4FE6}" type="slidenum">
              <a:rPr lang="en-AU" smtClean="0"/>
              <a:t>3</a:t>
            </a:fld>
            <a:endParaRPr lang="en-AU"/>
          </a:p>
        </p:txBody>
      </p:sp>
    </p:spTree>
    <p:extLst>
      <p:ext uri="{BB962C8B-B14F-4D97-AF65-F5344CB8AC3E}">
        <p14:creationId xmlns:p14="http://schemas.microsoft.com/office/powerpoint/2010/main" val="48651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EEBFB-A0AB-E17A-0A71-B792A295C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81280-5092-F955-8C82-E48B3C926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19543D-FCAD-C38E-CD4A-364FDD67ADA3}"/>
              </a:ext>
            </a:extLst>
          </p:cNvPr>
          <p:cNvSpPr>
            <a:spLocks noGrp="1"/>
          </p:cNvSpPr>
          <p:nvPr>
            <p:ph type="body" idx="1"/>
          </p:nvPr>
        </p:nvSpPr>
        <p:spPr/>
        <p:txBody>
          <a:bodyPr/>
          <a:lstStyle/>
          <a:p>
            <a:pPr marR="683895" algn="l" fontAlgn="ctr">
              <a:lnSpc>
                <a:spcPct val="150000"/>
              </a:lnSpc>
              <a:spcAft>
                <a:spcPts val="800"/>
              </a:spcAft>
              <a:tabLst>
                <a:tab pos="5715000" algn="r"/>
              </a:tabLst>
            </a:pPr>
            <a:r>
              <a:rPr lang="en-NZ" sz="1800" dirty="0">
                <a:effectLst/>
                <a:latin typeface="Aptos" panose="020B0004020202020204" pitchFamily="34" charset="0"/>
                <a:ea typeface="Calibri" panose="020F0502020204030204" pitchFamily="34" charset="0"/>
                <a:cs typeface="Arial" panose="020B0604020202020204" pitchFamily="34" charset="0"/>
              </a:rPr>
              <a:t>There are very few people, that have never experienced the death or loss of a beloved family member or friend, for death touches all – both believer and non-believer. But to those who know God, Jesus gives assurances of consolation when he declares, “Blessed are those who mourn for they will be comforted”. (Matthew 5:4, NIV).  These words of comfort show that the Saviour is aware of and supportive of those afflicted. When death knocks at the door, or misfortune bursts into a family, God’s consolation is at hand. It was in demonstrating His power over death that the Lord desires to reveal His glory and supreme power. </a:t>
            </a:r>
            <a:endParaRPr lang="en-NZ" sz="1800" dirty="0"/>
          </a:p>
        </p:txBody>
      </p:sp>
      <p:sp>
        <p:nvSpPr>
          <p:cNvPr id="4" name="Slide Number Placeholder 3">
            <a:extLst>
              <a:ext uri="{FF2B5EF4-FFF2-40B4-BE49-F238E27FC236}">
                <a16:creationId xmlns:a16="http://schemas.microsoft.com/office/drawing/2014/main" id="{689D071E-6D3F-36C8-5D8C-ED811C66B75C}"/>
              </a:ext>
            </a:extLst>
          </p:cNvPr>
          <p:cNvSpPr>
            <a:spLocks noGrp="1"/>
          </p:cNvSpPr>
          <p:nvPr>
            <p:ph type="sldNum" sz="quarter" idx="5"/>
          </p:nvPr>
        </p:nvSpPr>
        <p:spPr/>
        <p:txBody>
          <a:bodyPr/>
          <a:lstStyle/>
          <a:p>
            <a:fld id="{78DA0135-ACB4-7A44-AA8D-03C325FB4FE6}" type="slidenum">
              <a:rPr lang="en-AU" smtClean="0"/>
              <a:t>4</a:t>
            </a:fld>
            <a:endParaRPr lang="en-AU"/>
          </a:p>
        </p:txBody>
      </p:sp>
    </p:spTree>
    <p:extLst>
      <p:ext uri="{BB962C8B-B14F-4D97-AF65-F5344CB8AC3E}">
        <p14:creationId xmlns:p14="http://schemas.microsoft.com/office/powerpoint/2010/main" val="4198985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Though in Thessalonians, Paul reassures the Christians there that they need not mourn as others who “have no hope” (1 </a:t>
            </a:r>
            <a:r>
              <a:rPr lang="en-NZ" sz="1800" dirty="0" err="1">
                <a:effectLst/>
                <a:latin typeface="Aptos" panose="020B0004020202020204" pitchFamily="34" charset="0"/>
                <a:ea typeface="Calibri" panose="020F0502020204030204" pitchFamily="34" charset="0"/>
                <a:cs typeface="Arial" panose="020B0604020202020204" pitchFamily="34" charset="0"/>
              </a:rPr>
              <a:t>Thes</a:t>
            </a:r>
            <a:r>
              <a:rPr lang="en-NZ" sz="1800" dirty="0">
                <a:effectLst/>
                <a:latin typeface="Aptos" panose="020B0004020202020204" pitchFamily="34" charset="0"/>
                <a:ea typeface="Calibri" panose="020F0502020204030204" pitchFamily="34" charset="0"/>
                <a:cs typeface="Arial" panose="020B0604020202020204" pitchFamily="34" charset="0"/>
              </a:rPr>
              <a:t> 4:13) some have mistakenly taken that to mean that Christians should not grieve or mourn. But this is not Biblical as both the old and new testaments acknowledge the legitimacy of mourning and tears in times of loss.  When Sarah passed away, the Bible says that Abraham went to Hebron “to mourn for Sarah and to weep over her.” (Gen 23:2 NIV) and in the New Testament, after the stoning of Stephen, “Godly men buried Stephen and mourned deeply for him.” (Acts 8:2 NIV)</a:t>
            </a:r>
            <a:r>
              <a:rPr lang="en-NZ" sz="2800" dirty="0">
                <a:effectLst/>
              </a:rPr>
              <a:t> </a:t>
            </a:r>
            <a:endParaRPr lang="en-NZ" sz="1800" dirty="0"/>
          </a:p>
        </p:txBody>
      </p:sp>
      <p:sp>
        <p:nvSpPr>
          <p:cNvPr id="4" name="Slide Number Placeholder 3"/>
          <p:cNvSpPr>
            <a:spLocks noGrp="1"/>
          </p:cNvSpPr>
          <p:nvPr>
            <p:ph type="sldNum" sz="quarter" idx="5"/>
          </p:nvPr>
        </p:nvSpPr>
        <p:spPr/>
        <p:txBody>
          <a:bodyPr/>
          <a:lstStyle/>
          <a:p>
            <a:fld id="{78DA0135-ACB4-7A44-AA8D-03C325FB4FE6}" type="slidenum">
              <a:rPr lang="en-AU" smtClean="0"/>
              <a:t>5</a:t>
            </a:fld>
            <a:endParaRPr lang="en-AU"/>
          </a:p>
        </p:txBody>
      </p:sp>
    </p:spTree>
    <p:extLst>
      <p:ext uri="{BB962C8B-B14F-4D97-AF65-F5344CB8AC3E}">
        <p14:creationId xmlns:p14="http://schemas.microsoft.com/office/powerpoint/2010/main" val="2192240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According to Allan D </a:t>
            </a:r>
            <a:r>
              <a:rPr lang="en-NZ" sz="1800" dirty="0" err="1">
                <a:effectLst/>
                <a:latin typeface="Aptos" panose="020B0004020202020204" pitchFamily="34" charset="0"/>
                <a:ea typeface="Calibri" panose="020F0502020204030204" pitchFamily="34" charset="0"/>
                <a:cs typeface="Arial" panose="020B0604020202020204" pitchFamily="34" charset="0"/>
              </a:rPr>
              <a:t>Wolfeit</a:t>
            </a:r>
            <a:r>
              <a:rPr lang="en-NZ" sz="1800" dirty="0">
                <a:effectLst/>
                <a:latin typeface="Aptos" panose="020B0004020202020204" pitchFamily="34" charset="0"/>
                <a:ea typeface="Calibri" panose="020F0502020204030204" pitchFamily="34" charset="0"/>
                <a:cs typeface="Arial" panose="020B0604020202020204" pitchFamily="34" charset="0"/>
              </a:rPr>
              <a:t>, “Grief is what you think and feel on the inside after someone you love dies. Mourning is the outward expression of those thoughts and feelings. To mourn is (to be) an active participant in our grief journeys. We all grieve when someone we love dies, but if we are to heal, we must also mourn.”</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6</a:t>
            </a:fld>
            <a:endParaRPr lang="en-AU" dirty="0"/>
          </a:p>
        </p:txBody>
      </p:sp>
    </p:spTree>
    <p:extLst>
      <p:ext uri="{BB962C8B-B14F-4D97-AF65-F5344CB8AC3E}">
        <p14:creationId xmlns:p14="http://schemas.microsoft.com/office/powerpoint/2010/main" val="3001921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Lori Ciccarelli </a:t>
            </a:r>
            <a:r>
              <a:rPr lang="en-NZ" sz="1800" dirty="0" err="1">
                <a:effectLst/>
                <a:latin typeface="Aptos" panose="020B0004020202020204" pitchFamily="34" charset="0"/>
                <a:ea typeface="Calibri" panose="020F0502020204030204" pitchFamily="34" charset="0"/>
                <a:cs typeface="Arial" panose="020B0604020202020204" pitchFamily="34" charset="0"/>
              </a:rPr>
              <a:t>Stolko</a:t>
            </a:r>
            <a:r>
              <a:rPr lang="en-NZ" sz="1800" dirty="0">
                <a:effectLst/>
                <a:latin typeface="Aptos" panose="020B0004020202020204" pitchFamily="34" charset="0"/>
                <a:ea typeface="Calibri" panose="020F0502020204030204" pitchFamily="34" charset="0"/>
                <a:cs typeface="Arial" panose="020B0604020202020204" pitchFamily="34" charset="0"/>
              </a:rPr>
              <a:t>, a grief recovery specialist, very aptly comments: “Mourning is the action following grief that brings comfort, connecting us to others who are also mourning and bringing our past to the present. We can mourn through written, verbal, or physical activities, expressing ideas, thoughts and beliefs that help us transition from pain and chaos to wholeness and healing”, in her article ‘Mourning Through the Holidays’, Transforming Lives Advocacy (blog) 2017.</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7</a:t>
            </a:fld>
            <a:endParaRPr lang="en-AU" dirty="0"/>
          </a:p>
        </p:txBody>
      </p:sp>
    </p:spTree>
    <p:extLst>
      <p:ext uri="{BB962C8B-B14F-4D97-AF65-F5344CB8AC3E}">
        <p14:creationId xmlns:p14="http://schemas.microsoft.com/office/powerpoint/2010/main" val="170397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The author continues by advising us to allow space in order to lend a sympathetic ear to those who are grieving. She believes this ‘provides a safe place’ for such people to express their feelings and sufferings. By so doing we imitate the example of Jesus who was a model of empathetic listening. She recommends: ‘‘Listen with your entire body, giving your undivided attention; turn off any distractions. Reflecting back what you heard without judgement or unsolicited advice, will validate feelings. Save advice for those who ask; most often, people just want to be heard and affirmed. This is healing to the soul’’.</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8</a:t>
            </a:fld>
            <a:endParaRPr lang="en-AU" dirty="0"/>
          </a:p>
        </p:txBody>
      </p:sp>
    </p:spTree>
    <p:extLst>
      <p:ext uri="{BB962C8B-B14F-4D97-AF65-F5344CB8AC3E}">
        <p14:creationId xmlns:p14="http://schemas.microsoft.com/office/powerpoint/2010/main" val="3039556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Aptos" panose="020B0004020202020204" pitchFamily="34" charset="0"/>
                <a:ea typeface="Calibri" panose="020F0502020204030204" pitchFamily="34" charset="0"/>
                <a:cs typeface="Arial" panose="020B0604020202020204" pitchFamily="34" charset="0"/>
              </a:rPr>
              <a:t>In the New Testament, the Greek word ‘koinonia’ is used, especially by Paul, in a number of different ways. All of the meanings are linked to the idea of connectedness and sense of belonging.  It could be an intimate sharing, like communion in marriage, or a close association or fellowship.  When we human beings experience suffering, we hanker after connectedness – the connectedness that is found in community.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9</a:t>
            </a:fld>
            <a:endParaRPr lang="en-AU" dirty="0"/>
          </a:p>
        </p:txBody>
      </p:sp>
    </p:spTree>
    <p:extLst>
      <p:ext uri="{BB962C8B-B14F-4D97-AF65-F5344CB8AC3E}">
        <p14:creationId xmlns:p14="http://schemas.microsoft.com/office/powerpoint/2010/main" val="3261478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3FAF4-BF43-A6A0-E4AA-41FB58CC044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438716A1-9072-DB1F-A72F-3540F5201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E0B4AD6F-0348-ADA1-CD3B-E30FBD0F3880}"/>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5" name="Footer Placeholder 4">
            <a:extLst>
              <a:ext uri="{FF2B5EF4-FFF2-40B4-BE49-F238E27FC236}">
                <a16:creationId xmlns:a16="http://schemas.microsoft.com/office/drawing/2014/main" id="{AF44664C-E324-07CB-0BE5-312E5AA96D0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E24075-58E5-122A-301A-F45A006FC7D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255404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C7393-B342-5AF0-544C-1B120DA4FD5A}"/>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91A19CD6-7D92-C7B5-3758-4739B601184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D6C6CDD-3C91-822A-F4FE-390E55463E1B}"/>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5" name="Footer Placeholder 4">
            <a:extLst>
              <a:ext uri="{FF2B5EF4-FFF2-40B4-BE49-F238E27FC236}">
                <a16:creationId xmlns:a16="http://schemas.microsoft.com/office/drawing/2014/main" id="{D4E97D9E-3989-60EB-A19C-2D24321B97F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DBFC202-3D6C-D094-6D13-ADD8840F7F1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967610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B45EE-3A65-3C25-C427-CFBAF914BD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5875CB-8A45-6C5E-11B7-6D69FAFFED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503F390-023F-4FAE-6E80-E266E7CC90D7}"/>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5" name="Footer Placeholder 4">
            <a:extLst>
              <a:ext uri="{FF2B5EF4-FFF2-40B4-BE49-F238E27FC236}">
                <a16:creationId xmlns:a16="http://schemas.microsoft.com/office/drawing/2014/main" id="{DC6703F0-582C-6513-068F-EE9CE38C17B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4D764B2-0BB4-82C3-DEB9-E89BB53014ED}"/>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40189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6E38-35C6-E1B3-263D-A856E5BE55DE}"/>
              </a:ext>
            </a:extLst>
          </p:cNvPr>
          <p:cNvSpPr>
            <a:spLocks noGrp="1"/>
          </p:cNvSpPr>
          <p:nvPr>
            <p:ph type="title"/>
          </p:nvPr>
        </p:nvSpPr>
        <p:spPr/>
        <p:txBody>
          <a:bodyPr/>
          <a:lstStyle/>
          <a:p>
            <a:r>
              <a:rPr lang="en-GB" dirty="0"/>
              <a:t>Click to edit Master title style</a:t>
            </a:r>
            <a:endParaRPr lang="en-AU" dirty="0"/>
          </a:p>
        </p:txBody>
      </p:sp>
      <p:sp>
        <p:nvSpPr>
          <p:cNvPr id="3" name="Content Placeholder 2">
            <a:extLst>
              <a:ext uri="{FF2B5EF4-FFF2-40B4-BE49-F238E27FC236}">
                <a16:creationId xmlns:a16="http://schemas.microsoft.com/office/drawing/2014/main" id="{C603BF77-A9D2-F9C1-567E-8832ADE3C7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74DFCE-A448-34D0-7223-D28FF331EFC6}"/>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5" name="Footer Placeholder 4">
            <a:extLst>
              <a:ext uri="{FF2B5EF4-FFF2-40B4-BE49-F238E27FC236}">
                <a16:creationId xmlns:a16="http://schemas.microsoft.com/office/drawing/2014/main" id="{654233DA-7A4D-0CF2-1A79-FFFDFEEA1C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A29B9D-40BE-9879-B14D-E34BA1836169}"/>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72163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116B-8427-D9FE-1D88-581DD432340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0CE7F07-CBCC-6F30-C46F-4A8B377C55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5EBA3D28-BE97-29BF-9B55-C250D0E802DD}"/>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5" name="Footer Placeholder 4">
            <a:extLst>
              <a:ext uri="{FF2B5EF4-FFF2-40B4-BE49-F238E27FC236}">
                <a16:creationId xmlns:a16="http://schemas.microsoft.com/office/drawing/2014/main" id="{65D55B6B-AB99-159C-F440-0D5B7C9C1EC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D4D24E1-E1A0-4FC2-EB2D-B0881FDEEA15}"/>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97906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4C1C8-E98C-9904-D11D-ED2B9F2C837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9EC33DC3-52B0-6DD4-5FF3-90D32339C16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7570D35F-229A-BB6B-E157-824BB2243E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F530140-C065-CED2-CFB7-501FD859C028}"/>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6" name="Footer Placeholder 5">
            <a:extLst>
              <a:ext uri="{FF2B5EF4-FFF2-40B4-BE49-F238E27FC236}">
                <a16:creationId xmlns:a16="http://schemas.microsoft.com/office/drawing/2014/main" id="{535D485A-FDEE-A6DA-18C6-463FE230E46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6533361-B8DC-B3D3-F6EA-8E3859371C21}"/>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7837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E357-CF17-1FE3-615C-B0697214A53B}"/>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9B5BC306-D610-B47A-D15C-1423E1678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7940A2-6F05-657B-CB51-83B88BB8EFA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6A9B7D5-0E25-FFD2-EDD0-066F85C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72961BA-6114-6F49-E0A7-8984FC7346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2964F60A-5BE2-26BD-8AFF-33C7FAC6A35E}"/>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8" name="Footer Placeholder 7">
            <a:extLst>
              <a:ext uri="{FF2B5EF4-FFF2-40B4-BE49-F238E27FC236}">
                <a16:creationId xmlns:a16="http://schemas.microsoft.com/office/drawing/2014/main" id="{8CFE6E12-F458-940C-65ED-5FBEF4AAB8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F4C972-56CD-C2C4-4CEA-FDE61EEC9A6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580979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7E29-C192-C277-373C-CABE71FA7BDC}"/>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1E1A266-18C4-8263-3428-42C4F6E9F883}"/>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4" name="Footer Placeholder 3">
            <a:extLst>
              <a:ext uri="{FF2B5EF4-FFF2-40B4-BE49-F238E27FC236}">
                <a16:creationId xmlns:a16="http://schemas.microsoft.com/office/drawing/2014/main" id="{3798152D-53F2-7B74-4D41-2F4CCDC301E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7B16B47-C8F2-B4DE-BA18-E13B84E189A2}"/>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377337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A61B59-2A27-3A65-C3EF-791D9B6F4E9F}"/>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3" name="Footer Placeholder 2">
            <a:extLst>
              <a:ext uri="{FF2B5EF4-FFF2-40B4-BE49-F238E27FC236}">
                <a16:creationId xmlns:a16="http://schemas.microsoft.com/office/drawing/2014/main" id="{33341C31-8BFA-0DCC-5297-ED545B94215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4FF4170-7F19-F206-8D67-BF01B62ECF1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4854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DAF38-EB01-F502-7279-EACDA39B6F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F806B06D-8CA7-089C-B952-552418B98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1C8CDF5-3E11-B22E-FA5B-7E755CAE9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3A261-14A1-D034-75FD-A6A7CC85A9FD}"/>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6" name="Footer Placeholder 5">
            <a:extLst>
              <a:ext uri="{FF2B5EF4-FFF2-40B4-BE49-F238E27FC236}">
                <a16:creationId xmlns:a16="http://schemas.microsoft.com/office/drawing/2014/main" id="{0555314B-27D1-C261-5C72-030D81558B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A871F3-536E-06E5-FF1E-3933B56E1C84}"/>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32039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7112-9C82-0084-1AC0-DDA632C9C4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A5C98E65-A199-A49A-2E9A-2F9D2DC2C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8940D7A-A297-992A-607B-49B85BE59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29CFAA-593D-FE43-E28B-BE5D1F9C41D8}"/>
              </a:ext>
            </a:extLst>
          </p:cNvPr>
          <p:cNvSpPr>
            <a:spLocks noGrp="1"/>
          </p:cNvSpPr>
          <p:nvPr>
            <p:ph type="dt" sz="half" idx="10"/>
          </p:nvPr>
        </p:nvSpPr>
        <p:spPr/>
        <p:txBody>
          <a:bodyPr/>
          <a:lstStyle/>
          <a:p>
            <a:fld id="{57DDA022-D278-C64C-B334-81BDC442498B}" type="datetimeFigureOut">
              <a:rPr lang="en-AU" smtClean="0"/>
              <a:t>23/2/2024</a:t>
            </a:fld>
            <a:endParaRPr lang="en-AU"/>
          </a:p>
        </p:txBody>
      </p:sp>
      <p:sp>
        <p:nvSpPr>
          <p:cNvPr id="6" name="Footer Placeholder 5">
            <a:extLst>
              <a:ext uri="{FF2B5EF4-FFF2-40B4-BE49-F238E27FC236}">
                <a16:creationId xmlns:a16="http://schemas.microsoft.com/office/drawing/2014/main" id="{1F890974-AB65-83B2-F217-0AF5FCE176E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A856E7B-3E07-F1B1-B4FD-314694979FC0}"/>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1959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FDC55-6A0C-73EE-7B9E-6B74D6202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AU" dirty="0"/>
          </a:p>
        </p:txBody>
      </p:sp>
      <p:sp>
        <p:nvSpPr>
          <p:cNvPr id="3" name="Text Placeholder 2">
            <a:extLst>
              <a:ext uri="{FF2B5EF4-FFF2-40B4-BE49-F238E27FC236}">
                <a16:creationId xmlns:a16="http://schemas.microsoft.com/office/drawing/2014/main" id="{E45E632A-66DD-DB44-09CB-7573912A3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a:extLst>
              <a:ext uri="{FF2B5EF4-FFF2-40B4-BE49-F238E27FC236}">
                <a16:creationId xmlns:a16="http://schemas.microsoft.com/office/drawing/2014/main" id="{AF35A918-D466-7862-3886-64F0257EA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57DDA022-D278-C64C-B334-81BDC442498B}" type="datetimeFigureOut">
              <a:rPr lang="en-AU" smtClean="0"/>
              <a:pPr/>
              <a:t>23/2/2024</a:t>
            </a:fld>
            <a:endParaRPr lang="en-AU" dirty="0"/>
          </a:p>
        </p:txBody>
      </p:sp>
      <p:sp>
        <p:nvSpPr>
          <p:cNvPr id="5" name="Footer Placeholder 4">
            <a:extLst>
              <a:ext uri="{FF2B5EF4-FFF2-40B4-BE49-F238E27FC236}">
                <a16:creationId xmlns:a16="http://schemas.microsoft.com/office/drawing/2014/main" id="{DE22A4FC-CE2A-E8F7-B100-0FCDA23C9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AU" dirty="0"/>
          </a:p>
        </p:txBody>
      </p:sp>
      <p:sp>
        <p:nvSpPr>
          <p:cNvPr id="6" name="Slide Number Placeholder 5">
            <a:extLst>
              <a:ext uri="{FF2B5EF4-FFF2-40B4-BE49-F238E27FC236}">
                <a16:creationId xmlns:a16="http://schemas.microsoft.com/office/drawing/2014/main" id="{54DB9A3A-87A9-0B47-71E3-22C8112674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8D3A8AA1-EB1B-A944-BB4C-5D085B6042FE}" type="slidenum">
              <a:rPr lang="en-AU" smtClean="0"/>
              <a:pPr/>
              <a:t>‹#›</a:t>
            </a:fld>
            <a:endParaRPr lang="en-AU" dirty="0"/>
          </a:p>
        </p:txBody>
      </p:sp>
    </p:spTree>
    <p:extLst>
      <p:ext uri="{BB962C8B-B14F-4D97-AF65-F5344CB8AC3E}">
        <p14:creationId xmlns:p14="http://schemas.microsoft.com/office/powerpoint/2010/main" val="318461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13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411A85-CFE8-1979-5E2A-F3CEC3169DEA}"/>
              </a:ext>
            </a:extLst>
          </p:cNvPr>
          <p:cNvSpPr txBox="1"/>
          <p:nvPr/>
        </p:nvSpPr>
        <p:spPr>
          <a:xfrm>
            <a:off x="1147156" y="1843950"/>
            <a:ext cx="3740727" cy="3170099"/>
          </a:xfrm>
          <a:prstGeom prst="rect">
            <a:avLst/>
          </a:prstGeom>
          <a:noFill/>
        </p:spPr>
        <p:txBody>
          <a:bodyPr wrap="square" rtlCol="0">
            <a:spAutoFit/>
          </a:bodyPr>
          <a:lstStyle/>
          <a:p>
            <a:pPr algn="ctr"/>
            <a:r>
              <a:rPr lang="en-AU" sz="4000" b="1" dirty="0">
                <a:solidFill>
                  <a:srgbClr val="2B6E1D"/>
                </a:solidFill>
                <a:latin typeface="Helvetica" pitchFamily="2" charset="0"/>
              </a:rPr>
              <a:t>Church can offer more than clubs or charitable bodies</a:t>
            </a:r>
          </a:p>
        </p:txBody>
      </p:sp>
    </p:spTree>
    <p:extLst>
      <p:ext uri="{BB962C8B-B14F-4D97-AF65-F5344CB8AC3E}">
        <p14:creationId xmlns:p14="http://schemas.microsoft.com/office/powerpoint/2010/main" val="137403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0FF2B9-759D-3408-BE60-CA5EC62BA7F8}"/>
              </a:ext>
            </a:extLst>
          </p:cNvPr>
          <p:cNvSpPr txBox="1"/>
          <p:nvPr/>
        </p:nvSpPr>
        <p:spPr>
          <a:xfrm>
            <a:off x="2335877" y="1940851"/>
            <a:ext cx="7938654" cy="2246769"/>
          </a:xfrm>
          <a:prstGeom prst="rect">
            <a:avLst/>
          </a:prstGeom>
          <a:noFill/>
        </p:spPr>
        <p:txBody>
          <a:bodyPr wrap="square">
            <a:spAutoFit/>
          </a:bodyPr>
          <a:lstStyle/>
          <a:p>
            <a:r>
              <a:rPr lang="en-AU" sz="2800" dirty="0">
                <a:latin typeface="Helvetica" pitchFamily="2" charset="0"/>
              </a:rPr>
              <a:t>The answer to these questions, lies with God:</a:t>
            </a:r>
          </a:p>
          <a:p>
            <a:pPr marL="914400" lvl="1" indent="-457200">
              <a:buFont typeface="Arial" panose="020B0604020202020204" pitchFamily="34" charset="0"/>
              <a:buChar char="•"/>
            </a:pPr>
            <a:r>
              <a:rPr lang="en-AU" sz="2800" dirty="0">
                <a:latin typeface="Helvetica" pitchFamily="2" charset="0"/>
              </a:rPr>
              <a:t>When?</a:t>
            </a:r>
          </a:p>
          <a:p>
            <a:pPr marL="914400" lvl="1" indent="-457200">
              <a:buFont typeface="Arial" panose="020B0604020202020204" pitchFamily="34" charset="0"/>
              <a:buChar char="•"/>
            </a:pPr>
            <a:r>
              <a:rPr lang="en-AU" sz="2800" dirty="0">
                <a:latin typeface="Helvetica" pitchFamily="2" charset="0"/>
              </a:rPr>
              <a:t>Where?</a:t>
            </a:r>
          </a:p>
          <a:p>
            <a:pPr marL="914400" lvl="1" indent="-457200">
              <a:buFont typeface="Arial" panose="020B0604020202020204" pitchFamily="34" charset="0"/>
              <a:buChar char="•"/>
            </a:pPr>
            <a:r>
              <a:rPr lang="en-AU" sz="2800" dirty="0">
                <a:latin typeface="Helvetica" pitchFamily="2" charset="0"/>
              </a:rPr>
              <a:t>Who?</a:t>
            </a:r>
          </a:p>
          <a:p>
            <a:pPr marL="914400" lvl="1" indent="-457200">
              <a:buFont typeface="Arial" panose="020B0604020202020204" pitchFamily="34" charset="0"/>
              <a:buChar char="•"/>
            </a:pPr>
            <a:r>
              <a:rPr lang="en-AU" sz="2800" dirty="0">
                <a:latin typeface="Helvetica" pitchFamily="2" charset="0"/>
              </a:rPr>
              <a:t>Why?</a:t>
            </a:r>
          </a:p>
        </p:txBody>
      </p:sp>
    </p:spTree>
    <p:extLst>
      <p:ext uri="{BB962C8B-B14F-4D97-AF65-F5344CB8AC3E}">
        <p14:creationId xmlns:p14="http://schemas.microsoft.com/office/powerpoint/2010/main" val="605552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A3BD96-1001-67F7-72AB-9F343DBFAB35}"/>
              </a:ext>
            </a:extLst>
          </p:cNvPr>
          <p:cNvSpPr txBox="1"/>
          <p:nvPr/>
        </p:nvSpPr>
        <p:spPr>
          <a:xfrm>
            <a:off x="2335877" y="1940851"/>
            <a:ext cx="7938654" cy="1815882"/>
          </a:xfrm>
          <a:prstGeom prst="rect">
            <a:avLst/>
          </a:prstGeom>
          <a:noFill/>
        </p:spPr>
        <p:txBody>
          <a:bodyPr wrap="square">
            <a:spAutoFit/>
          </a:bodyPr>
          <a:lstStyle/>
          <a:p>
            <a:pPr marL="914400" lvl="1" indent="-457200">
              <a:buFont typeface="Arial" panose="020B0604020202020204" pitchFamily="34" charset="0"/>
              <a:buChar char="•"/>
            </a:pPr>
            <a:r>
              <a:rPr lang="en-AU" sz="2800" dirty="0">
                <a:latin typeface="Helvetica" pitchFamily="2" charset="0"/>
              </a:rPr>
              <a:t>Listen</a:t>
            </a:r>
          </a:p>
          <a:p>
            <a:pPr marL="914400" lvl="1" indent="-457200">
              <a:buFont typeface="Arial" panose="020B0604020202020204" pitchFamily="34" charset="0"/>
              <a:buChar char="•"/>
            </a:pPr>
            <a:r>
              <a:rPr lang="en-AU" sz="2800" dirty="0">
                <a:latin typeface="Helvetica" pitchFamily="2" charset="0"/>
              </a:rPr>
              <a:t>Support</a:t>
            </a:r>
          </a:p>
          <a:p>
            <a:pPr marL="914400" lvl="1" indent="-457200">
              <a:buFont typeface="Arial" panose="020B0604020202020204" pitchFamily="34" charset="0"/>
              <a:buChar char="•"/>
            </a:pPr>
            <a:r>
              <a:rPr lang="en-AU" sz="2800" dirty="0">
                <a:latin typeface="Helvetica" pitchFamily="2" charset="0"/>
              </a:rPr>
              <a:t>Wait</a:t>
            </a:r>
          </a:p>
          <a:p>
            <a:pPr marL="914400" lvl="1" indent="-457200">
              <a:buFont typeface="Arial" panose="020B0604020202020204" pitchFamily="34" charset="0"/>
              <a:buChar char="•"/>
            </a:pPr>
            <a:r>
              <a:rPr lang="en-AU" sz="2800" dirty="0">
                <a:latin typeface="Helvetica" pitchFamily="2" charset="0"/>
              </a:rPr>
              <a:t>Pray</a:t>
            </a:r>
          </a:p>
        </p:txBody>
      </p:sp>
    </p:spTree>
    <p:extLst>
      <p:ext uri="{BB962C8B-B14F-4D97-AF65-F5344CB8AC3E}">
        <p14:creationId xmlns:p14="http://schemas.microsoft.com/office/powerpoint/2010/main" val="173669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B6A8FA86-D958-7FC6-83B0-EE8F8AC91306}"/>
              </a:ext>
            </a:extLst>
          </p:cNvPr>
          <p:cNvSpPr txBox="1"/>
          <p:nvPr/>
        </p:nvSpPr>
        <p:spPr>
          <a:xfrm>
            <a:off x="450896" y="1317406"/>
            <a:ext cx="621103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CULTURAL PRACTICES ON </a:t>
            </a:r>
            <a:r>
              <a:rPr lang="en-NZ" sz="2800" dirty="0">
                <a:effectLst/>
                <a:latin typeface="Helvetica" pitchFamily="2" charset="0"/>
                <a:ea typeface="Aptos" panose="020B0004020202020204" pitchFamily="34" charset="0"/>
                <a:cs typeface="Times New Roman" panose="02020603050405020304" pitchFamily="18" charset="0"/>
              </a:rPr>
              <a:t>MARÉ</a:t>
            </a:r>
            <a:r>
              <a:rPr lang="en-AU" sz="2800" dirty="0"/>
              <a:t> </a:t>
            </a:r>
            <a:endParaRPr sz="2800" dirty="0"/>
          </a:p>
        </p:txBody>
      </p:sp>
      <p:sp>
        <p:nvSpPr>
          <p:cNvPr id="4" name="TextBox 3">
            <a:extLst>
              <a:ext uri="{FF2B5EF4-FFF2-40B4-BE49-F238E27FC236}">
                <a16:creationId xmlns:a16="http://schemas.microsoft.com/office/drawing/2014/main" id="{C8A02179-E6E1-6406-82E2-2BEE3C6FCB06}"/>
              </a:ext>
            </a:extLst>
          </p:cNvPr>
          <p:cNvSpPr txBox="1"/>
          <p:nvPr/>
        </p:nvSpPr>
        <p:spPr>
          <a:xfrm>
            <a:off x="1177395" y="2677730"/>
            <a:ext cx="2863284" cy="523220"/>
          </a:xfrm>
          <a:prstGeom prst="rect">
            <a:avLst/>
          </a:prstGeom>
          <a:noFill/>
        </p:spPr>
        <p:txBody>
          <a:bodyPr wrap="none">
            <a:spAutoFit/>
          </a:bodyPr>
          <a:lstStyle/>
          <a:p>
            <a:r>
              <a:rPr lang="en-AU" sz="2800" dirty="0">
                <a:latin typeface="Helvetica" pitchFamily="2" charset="0"/>
              </a:rPr>
              <a:t>Comfort in Ritual</a:t>
            </a:r>
          </a:p>
        </p:txBody>
      </p:sp>
    </p:spTree>
    <p:extLst>
      <p:ext uri="{BB962C8B-B14F-4D97-AF65-F5344CB8AC3E}">
        <p14:creationId xmlns:p14="http://schemas.microsoft.com/office/powerpoint/2010/main" val="16701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32D468ED-B162-8189-A975-CAFBCF7306B8}"/>
              </a:ext>
            </a:extLst>
          </p:cNvPr>
          <p:cNvSpPr txBox="1"/>
          <p:nvPr/>
        </p:nvSpPr>
        <p:spPr>
          <a:xfrm>
            <a:off x="450896" y="1317406"/>
            <a:ext cx="621103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CULTURAL PRACTICES ON </a:t>
            </a:r>
            <a:r>
              <a:rPr lang="en-NZ" sz="2800" dirty="0">
                <a:effectLst/>
                <a:latin typeface="Helvetica" pitchFamily="2" charset="0"/>
                <a:ea typeface="Aptos" panose="020B0004020202020204" pitchFamily="34" charset="0"/>
                <a:cs typeface="Times New Roman" panose="02020603050405020304" pitchFamily="18" charset="0"/>
              </a:rPr>
              <a:t>MARÉ</a:t>
            </a:r>
            <a:r>
              <a:rPr lang="en-AU" sz="2800" dirty="0"/>
              <a:t> </a:t>
            </a:r>
            <a:endParaRPr sz="2800" dirty="0"/>
          </a:p>
        </p:txBody>
      </p:sp>
      <p:sp>
        <p:nvSpPr>
          <p:cNvPr id="3" name="TextBox 2">
            <a:extLst>
              <a:ext uri="{FF2B5EF4-FFF2-40B4-BE49-F238E27FC236}">
                <a16:creationId xmlns:a16="http://schemas.microsoft.com/office/drawing/2014/main" id="{4FE8C9E3-A4F5-DFB3-9CCE-A1E9C340A02B}"/>
              </a:ext>
            </a:extLst>
          </p:cNvPr>
          <p:cNvSpPr txBox="1"/>
          <p:nvPr/>
        </p:nvSpPr>
        <p:spPr>
          <a:xfrm>
            <a:off x="1177396" y="2677730"/>
            <a:ext cx="3589784" cy="1384995"/>
          </a:xfrm>
          <a:prstGeom prst="rect">
            <a:avLst/>
          </a:prstGeom>
          <a:noFill/>
        </p:spPr>
        <p:txBody>
          <a:bodyPr wrap="square">
            <a:spAutoFit/>
          </a:bodyPr>
          <a:lstStyle/>
          <a:p>
            <a:r>
              <a:rPr lang="en-AU" sz="2800" dirty="0">
                <a:latin typeface="Helvetica" pitchFamily="2" charset="0"/>
              </a:rPr>
              <a:t>Personal Connection is most important and respectful</a:t>
            </a:r>
          </a:p>
        </p:txBody>
      </p:sp>
    </p:spTree>
    <p:extLst>
      <p:ext uri="{BB962C8B-B14F-4D97-AF65-F5344CB8AC3E}">
        <p14:creationId xmlns:p14="http://schemas.microsoft.com/office/powerpoint/2010/main" val="10442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2F8EE2A8-B079-9B16-0821-CB5DED4E6F9A}"/>
              </a:ext>
            </a:extLst>
          </p:cNvPr>
          <p:cNvSpPr txBox="1"/>
          <p:nvPr/>
        </p:nvSpPr>
        <p:spPr>
          <a:xfrm>
            <a:off x="450896" y="1317406"/>
            <a:ext cx="621103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CULTURAL PRACTICES ON </a:t>
            </a:r>
            <a:r>
              <a:rPr lang="en-NZ" sz="2800" dirty="0">
                <a:effectLst/>
                <a:latin typeface="Helvetica" pitchFamily="2" charset="0"/>
                <a:ea typeface="Aptos" panose="020B0004020202020204" pitchFamily="34" charset="0"/>
                <a:cs typeface="Times New Roman" panose="02020603050405020304" pitchFamily="18" charset="0"/>
              </a:rPr>
              <a:t>MARÉ</a:t>
            </a:r>
            <a:r>
              <a:rPr lang="en-AU" sz="2800" dirty="0"/>
              <a:t> </a:t>
            </a:r>
            <a:endParaRPr sz="2800" dirty="0"/>
          </a:p>
        </p:txBody>
      </p:sp>
      <p:sp>
        <p:nvSpPr>
          <p:cNvPr id="3" name="TextBox 2">
            <a:extLst>
              <a:ext uri="{FF2B5EF4-FFF2-40B4-BE49-F238E27FC236}">
                <a16:creationId xmlns:a16="http://schemas.microsoft.com/office/drawing/2014/main" id="{237A4285-5EE8-D1B1-6424-AF35DFAA39DC}"/>
              </a:ext>
            </a:extLst>
          </p:cNvPr>
          <p:cNvSpPr txBox="1"/>
          <p:nvPr/>
        </p:nvSpPr>
        <p:spPr>
          <a:xfrm>
            <a:off x="1177396" y="2677730"/>
            <a:ext cx="3589784" cy="1384995"/>
          </a:xfrm>
          <a:prstGeom prst="rect">
            <a:avLst/>
          </a:prstGeom>
          <a:noFill/>
        </p:spPr>
        <p:txBody>
          <a:bodyPr wrap="square">
            <a:spAutoFit/>
          </a:bodyPr>
          <a:lstStyle/>
          <a:p>
            <a:r>
              <a:rPr lang="en-NZ" sz="2800" dirty="0">
                <a:latin typeface="Helvetica" pitchFamily="2" charset="0"/>
              </a:rPr>
              <a:t>Acknowledge the feelings of the wider family</a:t>
            </a:r>
          </a:p>
        </p:txBody>
      </p:sp>
    </p:spTree>
    <p:extLst>
      <p:ext uri="{BB962C8B-B14F-4D97-AF65-F5344CB8AC3E}">
        <p14:creationId xmlns:p14="http://schemas.microsoft.com/office/powerpoint/2010/main" val="223762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CBB5B10B-051F-0550-7307-D033544433A0}"/>
              </a:ext>
            </a:extLst>
          </p:cNvPr>
          <p:cNvSpPr txBox="1"/>
          <p:nvPr/>
        </p:nvSpPr>
        <p:spPr>
          <a:xfrm>
            <a:off x="450896" y="1317406"/>
            <a:ext cx="621103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CULTURAL PRACTICES ON </a:t>
            </a:r>
            <a:r>
              <a:rPr lang="en-NZ" sz="2800" dirty="0">
                <a:effectLst/>
                <a:latin typeface="Helvetica" pitchFamily="2" charset="0"/>
                <a:ea typeface="Aptos" panose="020B0004020202020204" pitchFamily="34" charset="0"/>
                <a:cs typeface="Times New Roman" panose="02020603050405020304" pitchFamily="18" charset="0"/>
              </a:rPr>
              <a:t>MARÉ</a:t>
            </a:r>
            <a:r>
              <a:rPr lang="en-AU" sz="2800" dirty="0"/>
              <a:t> </a:t>
            </a:r>
            <a:endParaRPr sz="2800" dirty="0"/>
          </a:p>
        </p:txBody>
      </p:sp>
      <p:sp>
        <p:nvSpPr>
          <p:cNvPr id="3" name="TextBox 2">
            <a:extLst>
              <a:ext uri="{FF2B5EF4-FFF2-40B4-BE49-F238E27FC236}">
                <a16:creationId xmlns:a16="http://schemas.microsoft.com/office/drawing/2014/main" id="{3D17EDD3-BFF1-B27F-3062-C636EA3A88F2}"/>
              </a:ext>
            </a:extLst>
          </p:cNvPr>
          <p:cNvSpPr txBox="1"/>
          <p:nvPr/>
        </p:nvSpPr>
        <p:spPr>
          <a:xfrm>
            <a:off x="1177396" y="2677730"/>
            <a:ext cx="3589784" cy="954107"/>
          </a:xfrm>
          <a:prstGeom prst="rect">
            <a:avLst/>
          </a:prstGeom>
          <a:noFill/>
        </p:spPr>
        <p:txBody>
          <a:bodyPr wrap="square">
            <a:spAutoFit/>
          </a:bodyPr>
          <a:lstStyle/>
          <a:p>
            <a:r>
              <a:rPr lang="en-NZ" sz="2800" dirty="0">
                <a:latin typeface="Helvetica" pitchFamily="2" charset="0"/>
              </a:rPr>
              <a:t>Respect those of influence in family</a:t>
            </a:r>
          </a:p>
        </p:txBody>
      </p:sp>
    </p:spTree>
    <p:extLst>
      <p:ext uri="{BB962C8B-B14F-4D97-AF65-F5344CB8AC3E}">
        <p14:creationId xmlns:p14="http://schemas.microsoft.com/office/powerpoint/2010/main" val="304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CDE9CA4A-5C3C-4998-4810-7B808F635B05}"/>
              </a:ext>
            </a:extLst>
          </p:cNvPr>
          <p:cNvSpPr txBox="1"/>
          <p:nvPr/>
        </p:nvSpPr>
        <p:spPr>
          <a:xfrm>
            <a:off x="450896" y="1317406"/>
            <a:ext cx="621103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CULTURAL PRACTICES ON </a:t>
            </a:r>
            <a:r>
              <a:rPr lang="en-NZ" sz="2800" dirty="0">
                <a:effectLst/>
                <a:latin typeface="Helvetica" pitchFamily="2" charset="0"/>
                <a:ea typeface="Aptos" panose="020B0004020202020204" pitchFamily="34" charset="0"/>
                <a:cs typeface="Times New Roman" panose="02020603050405020304" pitchFamily="18" charset="0"/>
              </a:rPr>
              <a:t>MARÉ</a:t>
            </a:r>
            <a:r>
              <a:rPr lang="en-AU" sz="2800" dirty="0"/>
              <a:t> </a:t>
            </a:r>
            <a:endParaRPr sz="2800" dirty="0"/>
          </a:p>
        </p:txBody>
      </p:sp>
      <p:sp>
        <p:nvSpPr>
          <p:cNvPr id="3" name="TextBox 2">
            <a:extLst>
              <a:ext uri="{FF2B5EF4-FFF2-40B4-BE49-F238E27FC236}">
                <a16:creationId xmlns:a16="http://schemas.microsoft.com/office/drawing/2014/main" id="{0D7A1192-5167-784A-D995-B25A8935ECE5}"/>
              </a:ext>
            </a:extLst>
          </p:cNvPr>
          <p:cNvSpPr txBox="1"/>
          <p:nvPr/>
        </p:nvSpPr>
        <p:spPr>
          <a:xfrm>
            <a:off x="1177396" y="2677730"/>
            <a:ext cx="3589784" cy="954107"/>
          </a:xfrm>
          <a:prstGeom prst="rect">
            <a:avLst/>
          </a:prstGeom>
          <a:noFill/>
        </p:spPr>
        <p:txBody>
          <a:bodyPr wrap="square">
            <a:spAutoFit/>
          </a:bodyPr>
          <a:lstStyle/>
          <a:p>
            <a:r>
              <a:rPr lang="en-NZ" sz="2800" dirty="0">
                <a:solidFill>
                  <a:schemeClr val="bg1"/>
                </a:solidFill>
                <a:latin typeface="Helvetica" pitchFamily="2" charset="0"/>
              </a:rPr>
              <a:t>Respect family’s right to privacy</a:t>
            </a:r>
          </a:p>
        </p:txBody>
      </p:sp>
    </p:spTree>
    <p:extLst>
      <p:ext uri="{BB962C8B-B14F-4D97-AF65-F5344CB8AC3E}">
        <p14:creationId xmlns:p14="http://schemas.microsoft.com/office/powerpoint/2010/main" val="444575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644AE4F5-41D0-ECEC-3D14-5D6314315322}"/>
              </a:ext>
            </a:extLst>
          </p:cNvPr>
          <p:cNvSpPr txBox="1"/>
          <p:nvPr/>
        </p:nvSpPr>
        <p:spPr>
          <a:xfrm>
            <a:off x="450896" y="1317406"/>
            <a:ext cx="621103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a:t>CULTURAL </a:t>
            </a:r>
            <a:r>
              <a:rPr lang="en-AU" sz="2800" dirty="0"/>
              <a:t>PRACTICES ON </a:t>
            </a:r>
            <a:r>
              <a:rPr lang="en-NZ" sz="2800" dirty="0">
                <a:effectLst/>
                <a:latin typeface="Helvetica" pitchFamily="2" charset="0"/>
                <a:ea typeface="Aptos" panose="020B0004020202020204" pitchFamily="34" charset="0"/>
                <a:cs typeface="Times New Roman" panose="02020603050405020304" pitchFamily="18" charset="0"/>
              </a:rPr>
              <a:t>MARÉ</a:t>
            </a:r>
            <a:r>
              <a:rPr lang="en-AU" sz="2800" dirty="0"/>
              <a:t> </a:t>
            </a:r>
            <a:endParaRPr sz="2800" dirty="0"/>
          </a:p>
        </p:txBody>
      </p:sp>
      <p:sp>
        <p:nvSpPr>
          <p:cNvPr id="3" name="TextBox 2">
            <a:extLst>
              <a:ext uri="{FF2B5EF4-FFF2-40B4-BE49-F238E27FC236}">
                <a16:creationId xmlns:a16="http://schemas.microsoft.com/office/drawing/2014/main" id="{F990571F-45A9-5B8B-66EC-FC8CD17E2640}"/>
              </a:ext>
            </a:extLst>
          </p:cNvPr>
          <p:cNvSpPr txBox="1"/>
          <p:nvPr/>
        </p:nvSpPr>
        <p:spPr>
          <a:xfrm>
            <a:off x="1177396" y="2677730"/>
            <a:ext cx="3589784" cy="1384995"/>
          </a:xfrm>
          <a:prstGeom prst="rect">
            <a:avLst/>
          </a:prstGeom>
          <a:noFill/>
        </p:spPr>
        <p:txBody>
          <a:bodyPr wrap="square">
            <a:spAutoFit/>
          </a:bodyPr>
          <a:lstStyle/>
          <a:p>
            <a:r>
              <a:rPr lang="en-NZ" sz="2800" dirty="0">
                <a:solidFill>
                  <a:schemeClr val="bg1"/>
                </a:solidFill>
                <a:latin typeface="Helvetica" pitchFamily="2" charset="0"/>
              </a:rPr>
              <a:t>Symbolism and ritual provide continuity and stability</a:t>
            </a:r>
          </a:p>
        </p:txBody>
      </p:sp>
    </p:spTree>
    <p:extLst>
      <p:ext uri="{BB962C8B-B14F-4D97-AF65-F5344CB8AC3E}">
        <p14:creationId xmlns:p14="http://schemas.microsoft.com/office/powerpoint/2010/main" val="226193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2A1E92-C8ED-45D1-392B-24FC61984D10}"/>
              </a:ext>
            </a:extLst>
          </p:cNvPr>
          <p:cNvSpPr txBox="1"/>
          <p:nvPr/>
        </p:nvSpPr>
        <p:spPr>
          <a:xfrm>
            <a:off x="1122218" y="1843950"/>
            <a:ext cx="3732415" cy="3170099"/>
          </a:xfrm>
          <a:prstGeom prst="rect">
            <a:avLst/>
          </a:prstGeom>
          <a:noFill/>
        </p:spPr>
        <p:txBody>
          <a:bodyPr wrap="square">
            <a:spAutoFit/>
          </a:bodyPr>
          <a:lstStyle/>
          <a:p>
            <a:pPr algn="ctr"/>
            <a:r>
              <a:rPr lang="en-AU" sz="4000" b="1" dirty="0">
                <a:solidFill>
                  <a:srgbClr val="2B6E1D"/>
                </a:solidFill>
                <a:latin typeface="Helvetica" pitchFamily="2" charset="0"/>
              </a:rPr>
              <a:t>For Christians, our ‘culture’ is rooted in scripture.</a:t>
            </a:r>
          </a:p>
        </p:txBody>
      </p:sp>
    </p:spTree>
    <p:extLst>
      <p:ext uri="{BB962C8B-B14F-4D97-AF65-F5344CB8AC3E}">
        <p14:creationId xmlns:p14="http://schemas.microsoft.com/office/powerpoint/2010/main" val="1763902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71BB4B34-35D7-A00C-7F2D-3A3DE825A41D}"/>
              </a:ext>
            </a:extLst>
          </p:cNvPr>
          <p:cNvSpPr txBox="1"/>
          <p:nvPr/>
        </p:nvSpPr>
        <p:spPr>
          <a:xfrm>
            <a:off x="450896" y="1317406"/>
            <a:ext cx="2572921"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6" name="TextBox 5">
            <a:extLst>
              <a:ext uri="{FF2B5EF4-FFF2-40B4-BE49-F238E27FC236}">
                <a16:creationId xmlns:a16="http://schemas.microsoft.com/office/drawing/2014/main" id="{9A9AD257-8073-0BA0-AFD8-D9C0A13B02C1}"/>
              </a:ext>
            </a:extLst>
          </p:cNvPr>
          <p:cNvSpPr txBox="1"/>
          <p:nvPr/>
        </p:nvSpPr>
        <p:spPr>
          <a:xfrm>
            <a:off x="699090" y="2340663"/>
            <a:ext cx="5396910" cy="3785652"/>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230717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F3CBB1-F084-6E0F-21BD-6855B9E6E19C}"/>
              </a:ext>
            </a:extLst>
          </p:cNvPr>
          <p:cNvSpPr txBox="1"/>
          <p:nvPr/>
        </p:nvSpPr>
        <p:spPr>
          <a:xfrm>
            <a:off x="2520142" y="1879983"/>
            <a:ext cx="7151716" cy="3416320"/>
          </a:xfrm>
          <a:prstGeom prst="rect">
            <a:avLst/>
          </a:prstGeom>
          <a:noFill/>
        </p:spPr>
        <p:txBody>
          <a:bodyPr wrap="square">
            <a:spAutoFit/>
          </a:bodyPr>
          <a:lstStyle/>
          <a:p>
            <a:r>
              <a:rPr lang="en-NZ" sz="2400" dirty="0">
                <a:effectLst/>
                <a:latin typeface="Helvetica" pitchFamily="2" charset="0"/>
                <a:ea typeface="Calibri" panose="020F0502020204030204" pitchFamily="34" charset="0"/>
                <a:cs typeface="Arial" panose="020B0604020202020204" pitchFamily="34" charset="0"/>
              </a:rPr>
              <a:t>“Let us not lose heart. Even though our outward man is perishing, yet the inward man is being renewed day by day. For our light affliction, which is but for a moment, is working for us a far more exceeding weight of glory, while we do not at the things that are seen, but at the things which are not seen. For the things that are seen are temporary but the things which are not seen are eternal. 1 Corinthians 4: 16-18 (New King James Version). </a:t>
            </a:r>
            <a:endParaRPr lang="en-NZ" sz="2400" dirty="0">
              <a:latin typeface="Helvetica" pitchFamily="2" charset="0"/>
            </a:endParaRPr>
          </a:p>
        </p:txBody>
      </p:sp>
    </p:spTree>
    <p:extLst>
      <p:ext uri="{BB962C8B-B14F-4D97-AF65-F5344CB8AC3E}">
        <p14:creationId xmlns:p14="http://schemas.microsoft.com/office/powerpoint/2010/main" val="444099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DF22CF-EB76-7035-40D0-8E1C684AA709}"/>
              </a:ext>
            </a:extLst>
          </p:cNvPr>
          <p:cNvSpPr txBox="1"/>
          <p:nvPr/>
        </p:nvSpPr>
        <p:spPr>
          <a:xfrm>
            <a:off x="939339" y="1386131"/>
            <a:ext cx="4181301" cy="4524315"/>
          </a:xfrm>
          <a:prstGeom prst="rect">
            <a:avLst/>
          </a:prstGeom>
          <a:noFill/>
        </p:spPr>
        <p:txBody>
          <a:bodyPr wrap="square">
            <a:spAutoFit/>
          </a:bodyPr>
          <a:lstStyle/>
          <a:p>
            <a:pPr algn="ctr"/>
            <a:r>
              <a:rPr lang="en-NZ" sz="3600" b="1" dirty="0">
                <a:solidFill>
                  <a:srgbClr val="2B6E1D"/>
                </a:solidFill>
                <a:effectLst/>
                <a:latin typeface="Helvetica" pitchFamily="2" charset="0"/>
                <a:ea typeface="Calibri" panose="020F0502020204030204" pitchFamily="34" charset="0"/>
                <a:cs typeface="Arial" panose="020B0604020202020204" pitchFamily="34" charset="0"/>
              </a:rPr>
              <a:t>Jesus always keeps His promises. We can safety rest upon the promise of the second Beatitude with absolute trust. </a:t>
            </a:r>
            <a:endParaRPr lang="en-NZ" sz="3600" b="1" dirty="0">
              <a:solidFill>
                <a:srgbClr val="2B6E1D"/>
              </a:solidFill>
              <a:latin typeface="Helvetica" pitchFamily="2" charset="0"/>
            </a:endParaRPr>
          </a:p>
        </p:txBody>
      </p:sp>
    </p:spTree>
    <p:extLst>
      <p:ext uri="{BB962C8B-B14F-4D97-AF65-F5344CB8AC3E}">
        <p14:creationId xmlns:p14="http://schemas.microsoft.com/office/powerpoint/2010/main" val="1929950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61A78D4C-EE1C-EFCD-90DD-3B46C4C007D9}"/>
              </a:ext>
            </a:extLst>
          </p:cNvPr>
          <p:cNvSpPr txBox="1"/>
          <p:nvPr/>
        </p:nvSpPr>
        <p:spPr>
          <a:xfrm>
            <a:off x="450896" y="615241"/>
            <a:ext cx="399972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DISCUSSION TOPICS:</a:t>
            </a:r>
            <a:endParaRPr sz="2800" dirty="0"/>
          </a:p>
        </p:txBody>
      </p:sp>
      <p:sp>
        <p:nvSpPr>
          <p:cNvPr id="3" name="TextBox 2">
            <a:extLst>
              <a:ext uri="{FF2B5EF4-FFF2-40B4-BE49-F238E27FC236}">
                <a16:creationId xmlns:a16="http://schemas.microsoft.com/office/drawing/2014/main" id="{CCED241E-E84A-BA6A-7BE7-5B2844EC8CEE}"/>
              </a:ext>
            </a:extLst>
          </p:cNvPr>
          <p:cNvSpPr txBox="1"/>
          <p:nvPr/>
        </p:nvSpPr>
        <p:spPr>
          <a:xfrm>
            <a:off x="748145" y="1698305"/>
            <a:ext cx="5619404" cy="4278094"/>
          </a:xfrm>
          <a:prstGeom prst="rect">
            <a:avLst/>
          </a:prstGeom>
          <a:noFill/>
        </p:spPr>
        <p:txBody>
          <a:bodyPr wrap="square" rtlCol="0">
            <a:spAutoFit/>
          </a:bodyPr>
          <a:lstStyle/>
          <a:p>
            <a:pPr>
              <a:spcAft>
                <a:spcPts val="1200"/>
              </a:spcAft>
            </a:pPr>
            <a:r>
              <a:rPr lang="en-AU" sz="2800" dirty="0">
                <a:latin typeface="Helvetica" pitchFamily="2" charset="0"/>
              </a:rPr>
              <a:t>In small groups of 3-5 people, consider one of the following:</a:t>
            </a:r>
          </a:p>
          <a:p>
            <a:pPr marL="514350" indent="-514350">
              <a:spcAft>
                <a:spcPts val="1200"/>
              </a:spcAft>
              <a:buFont typeface="+mj-lt"/>
              <a:buAutoNum type="arabicPeriod"/>
            </a:pPr>
            <a:r>
              <a:rPr lang="en-AU" sz="2800" dirty="0">
                <a:latin typeface="Helvetica" pitchFamily="2" charset="0"/>
              </a:rPr>
              <a:t>Pastor Felix has addressed the issue of grief after the death of a loved one, what other losses involve significant grief?</a:t>
            </a:r>
          </a:p>
          <a:p>
            <a:pPr>
              <a:spcAft>
                <a:spcPts val="1200"/>
              </a:spcAft>
            </a:pPr>
            <a:r>
              <a:rPr lang="en-AU" sz="2800" dirty="0">
                <a:latin typeface="Helvetica" pitchFamily="2" charset="0"/>
              </a:rPr>
              <a:t>What cultural traditions around grief have you found useful when dealing with grief?</a:t>
            </a:r>
          </a:p>
        </p:txBody>
      </p:sp>
    </p:spTree>
    <p:extLst>
      <p:ext uri="{BB962C8B-B14F-4D97-AF65-F5344CB8AC3E}">
        <p14:creationId xmlns:p14="http://schemas.microsoft.com/office/powerpoint/2010/main" val="401491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B630BC0C-AF4E-2C35-8EEE-1D10C994BB2F}"/>
              </a:ext>
            </a:extLst>
          </p:cNvPr>
          <p:cNvSpPr txBox="1"/>
          <p:nvPr/>
        </p:nvSpPr>
        <p:spPr>
          <a:xfrm>
            <a:off x="450896" y="615241"/>
            <a:ext cx="5815924"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FURTHER DISCUSSION TOPICS:</a:t>
            </a:r>
            <a:endParaRPr sz="2800" dirty="0"/>
          </a:p>
        </p:txBody>
      </p:sp>
      <p:sp>
        <p:nvSpPr>
          <p:cNvPr id="3" name="TextBox 2">
            <a:extLst>
              <a:ext uri="{FF2B5EF4-FFF2-40B4-BE49-F238E27FC236}">
                <a16:creationId xmlns:a16="http://schemas.microsoft.com/office/drawing/2014/main" id="{AD171A60-B285-A641-4F9A-AEF4C6D0D005}"/>
              </a:ext>
            </a:extLst>
          </p:cNvPr>
          <p:cNvSpPr txBox="1"/>
          <p:nvPr/>
        </p:nvSpPr>
        <p:spPr>
          <a:xfrm>
            <a:off x="748145" y="1698305"/>
            <a:ext cx="5619404" cy="3992055"/>
          </a:xfrm>
          <a:prstGeom prst="rect">
            <a:avLst/>
          </a:prstGeom>
          <a:noFill/>
        </p:spPr>
        <p:txBody>
          <a:bodyPr wrap="square" rtlCol="0">
            <a:spAutoFit/>
          </a:bodyPr>
          <a:lstStyle/>
          <a:p>
            <a:pPr marL="342900" lvl="0" indent="-342900">
              <a:lnSpc>
                <a:spcPct val="107000"/>
              </a:lnSpc>
              <a:buFont typeface="+mj-lt"/>
              <a:buAutoNum type="arabicPeriod"/>
            </a:pPr>
            <a:r>
              <a:rPr lang="en-NZ" sz="2600" kern="100" dirty="0">
                <a:effectLst/>
                <a:latin typeface="Helvetica" pitchFamily="2" charset="0"/>
                <a:ea typeface="Calibri" panose="020F0502020204030204" pitchFamily="34" charset="0"/>
                <a:cs typeface="Calibri" panose="020F0502020204030204" pitchFamily="34" charset="0"/>
              </a:rPr>
              <a:t>What cultural traditions have not been useful or have caused grief to go ‘underground’ or be hidden?</a:t>
            </a:r>
            <a:endParaRPr lang="en-NZ" sz="2600" kern="100" dirty="0">
              <a:effectLst/>
              <a:latin typeface="Helvetica" pitchFamily="2"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NZ" sz="2600" kern="100" dirty="0">
                <a:effectLst/>
                <a:latin typeface="Helvetica" pitchFamily="2" charset="0"/>
                <a:ea typeface="Calibri" panose="020F0502020204030204" pitchFamily="34" charset="0"/>
                <a:cs typeface="Calibri" panose="020F0502020204030204" pitchFamily="34" charset="0"/>
              </a:rPr>
              <a:t>From the book of Job, we get the expression, “Job’s comforter” when his friends tried in vain to comfort him with empty words.</a:t>
            </a:r>
            <a:endParaRPr lang="en-NZ" sz="2600" kern="100" dirty="0">
              <a:effectLst/>
              <a:latin typeface="Helvetica" pitchFamily="2" charset="0"/>
              <a:ea typeface="Calibri" panose="020F0502020204030204" pitchFamily="34" charset="0"/>
              <a:cs typeface="Times New Roman" panose="02020603050405020304" pitchFamily="18" charset="0"/>
            </a:endParaRPr>
          </a:p>
          <a:p>
            <a:r>
              <a:rPr lang="en-NZ" sz="2600" dirty="0">
                <a:effectLst/>
                <a:latin typeface="Helvetica" pitchFamily="2" charset="0"/>
                <a:ea typeface="Calibri" panose="020F0502020204030204" pitchFamily="34" charset="0"/>
              </a:rPr>
              <a:t>Explore why their ‘comfort’ was not effective.</a:t>
            </a:r>
            <a:endParaRPr lang="en-AU" sz="2600" dirty="0">
              <a:latin typeface="Helvetica" pitchFamily="2" charset="0"/>
            </a:endParaRPr>
          </a:p>
        </p:txBody>
      </p:sp>
      <p:sp>
        <p:nvSpPr>
          <p:cNvPr id="4" name="TextBox 16">
            <a:extLst>
              <a:ext uri="{FF2B5EF4-FFF2-40B4-BE49-F238E27FC236}">
                <a16:creationId xmlns:a16="http://schemas.microsoft.com/office/drawing/2014/main" id="{C340EFC8-7C5B-DF67-397D-EC285B063EF0}"/>
              </a:ext>
            </a:extLst>
          </p:cNvPr>
          <p:cNvSpPr txBox="1"/>
          <p:nvPr/>
        </p:nvSpPr>
        <p:spPr>
          <a:xfrm>
            <a:off x="450896" y="615241"/>
            <a:ext cx="3999722"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DISCUSSION TOPICS:</a:t>
            </a:r>
            <a:endParaRPr sz="2800" dirty="0"/>
          </a:p>
        </p:txBody>
      </p:sp>
    </p:spTree>
    <p:extLst>
      <p:ext uri="{BB962C8B-B14F-4D97-AF65-F5344CB8AC3E}">
        <p14:creationId xmlns:p14="http://schemas.microsoft.com/office/powerpoint/2010/main" val="189805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30B346-1230-50F4-FB0D-0A01774BD414}"/>
              </a:ext>
            </a:extLst>
          </p:cNvPr>
          <p:cNvSpPr txBox="1"/>
          <p:nvPr/>
        </p:nvSpPr>
        <p:spPr>
          <a:xfrm>
            <a:off x="1801665" y="2431154"/>
            <a:ext cx="5424562"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God Understands</a:t>
            </a:r>
          </a:p>
        </p:txBody>
      </p:sp>
      <p:sp>
        <p:nvSpPr>
          <p:cNvPr id="4" name="TextBox 3">
            <a:extLst>
              <a:ext uri="{FF2B5EF4-FFF2-40B4-BE49-F238E27FC236}">
                <a16:creationId xmlns:a16="http://schemas.microsoft.com/office/drawing/2014/main" id="{C49515CE-CFCA-53A0-7582-32775BF22606}"/>
              </a:ext>
            </a:extLst>
          </p:cNvPr>
          <p:cNvSpPr txBox="1"/>
          <p:nvPr/>
        </p:nvSpPr>
        <p:spPr>
          <a:xfrm>
            <a:off x="1801665" y="3262151"/>
            <a:ext cx="5745163" cy="1661993"/>
          </a:xfrm>
          <a:prstGeom prst="rect">
            <a:avLst/>
          </a:prstGeom>
          <a:noFill/>
        </p:spPr>
        <p:txBody>
          <a:bodyPr wrap="none" lIns="0" tIns="0" rIns="0" bIns="0">
            <a:spAutoFit/>
          </a:bodyPr>
          <a:lstStyle/>
          <a:p>
            <a:r>
              <a:rPr lang="en-AU" sz="3600" dirty="0">
                <a:latin typeface="Helvetica" pitchFamily="2" charset="0"/>
                <a:ea typeface="Helvetica Neue Medium" panose="02000503000000020004" pitchFamily="2" charset="0"/>
                <a:cs typeface="Helvetica Neue Medium" panose="02000503000000020004" pitchFamily="2" charset="0"/>
              </a:rPr>
              <a:t>your losses…</a:t>
            </a:r>
          </a:p>
          <a:p>
            <a:r>
              <a:rPr lang="en-AU" sz="3600" dirty="0">
                <a:latin typeface="Helvetica" pitchFamily="2" charset="0"/>
                <a:ea typeface="Helvetica Neue Medium" panose="02000503000000020004" pitchFamily="2" charset="0"/>
                <a:cs typeface="Helvetica Neue Medium" panose="02000503000000020004" pitchFamily="2" charset="0"/>
              </a:rPr>
              <a:t>He hears you weeping, and </a:t>
            </a:r>
            <a:br>
              <a:rPr lang="en-AU" sz="3600" dirty="0">
                <a:latin typeface="Helvetica" pitchFamily="2" charset="0"/>
                <a:ea typeface="Helvetica Neue Medium" panose="02000503000000020004" pitchFamily="2" charset="0"/>
                <a:cs typeface="Helvetica Neue Medium" panose="02000503000000020004" pitchFamily="2" charset="0"/>
              </a:rPr>
            </a:br>
            <a:r>
              <a:rPr lang="en-AU" sz="3600" dirty="0">
                <a:latin typeface="Helvetica" pitchFamily="2" charset="0"/>
                <a:ea typeface="Helvetica Neue Medium" panose="02000503000000020004" pitchFamily="2" charset="0"/>
                <a:cs typeface="Helvetica Neue Medium" panose="02000503000000020004" pitchFamily="2" charset="0"/>
              </a:rPr>
              <a:t>wants to ease your pain.</a:t>
            </a:r>
          </a:p>
        </p:txBody>
      </p:sp>
    </p:spTree>
    <p:extLst>
      <p:ext uri="{BB962C8B-B14F-4D97-AF65-F5344CB8AC3E}">
        <p14:creationId xmlns:p14="http://schemas.microsoft.com/office/powerpoint/2010/main" val="402943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50EC1119-898B-16DB-20EC-583D2488D5E3}"/>
              </a:ext>
            </a:extLst>
          </p:cNvPr>
          <p:cNvSpPr txBox="1"/>
          <p:nvPr/>
        </p:nvSpPr>
        <p:spPr>
          <a:xfrm>
            <a:off x="450896" y="1317406"/>
            <a:ext cx="2572921"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3" name="TextBox 2">
            <a:extLst>
              <a:ext uri="{FF2B5EF4-FFF2-40B4-BE49-F238E27FC236}">
                <a16:creationId xmlns:a16="http://schemas.microsoft.com/office/drawing/2014/main" id="{A5F5F89B-899F-C3B9-5CCD-C441DD2626A8}"/>
              </a:ext>
            </a:extLst>
          </p:cNvPr>
          <p:cNvSpPr txBox="1"/>
          <p:nvPr/>
        </p:nvSpPr>
        <p:spPr>
          <a:xfrm>
            <a:off x="699090" y="2340663"/>
            <a:ext cx="5396910" cy="3785652"/>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364457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33D8D1-921A-6470-C727-44542914B0E3}"/>
              </a:ext>
            </a:extLst>
          </p:cNvPr>
          <p:cNvSpPr txBox="1"/>
          <p:nvPr/>
        </p:nvSpPr>
        <p:spPr>
          <a:xfrm>
            <a:off x="807929" y="2120744"/>
            <a:ext cx="3706720" cy="1661993"/>
          </a:xfrm>
          <a:prstGeom prst="rect">
            <a:avLst/>
          </a:prstGeom>
          <a:noFill/>
        </p:spPr>
        <p:txBody>
          <a:bodyPr wrap="none" lIns="0" tIns="0" rIns="0" bIns="0">
            <a:spAutoFit/>
          </a:bodyPr>
          <a:lstStyle/>
          <a:p>
            <a:r>
              <a:rPr lang="en-AU" sz="5400" dirty="0">
                <a:solidFill>
                  <a:schemeClr val="bg1"/>
                </a:solidFill>
                <a:latin typeface="Helvetica" pitchFamily="2" charset="0"/>
                <a:ea typeface="Helvetica Neue" panose="02000503000000020004" pitchFamily="2" charset="0"/>
                <a:cs typeface="Helvetica Neue" panose="02000503000000020004" pitchFamily="2" charset="0"/>
              </a:rPr>
              <a:t>Yearning for</a:t>
            </a:r>
            <a:br>
              <a:rPr lang="en-AU" sz="5400" dirty="0">
                <a:solidFill>
                  <a:schemeClr val="bg1"/>
                </a:solidFill>
                <a:latin typeface="Helvetica" pitchFamily="2" charset="0"/>
                <a:ea typeface="Helvetica Neue" panose="02000503000000020004" pitchFamily="2" charset="0"/>
                <a:cs typeface="Helvetica Neue" panose="02000503000000020004" pitchFamily="2" charset="0"/>
              </a:rPr>
            </a:br>
            <a:r>
              <a:rPr lang="en-AU" sz="5400" dirty="0">
                <a:solidFill>
                  <a:schemeClr val="bg1"/>
                </a:solidFill>
                <a:latin typeface="Helvetica" pitchFamily="2" charset="0"/>
                <a:ea typeface="Helvetica Neue" panose="02000503000000020004" pitchFamily="2" charset="0"/>
                <a:cs typeface="Helvetica Neue" panose="02000503000000020004" pitchFamily="2" charset="0"/>
              </a:rPr>
              <a:t>“Koinonia”</a:t>
            </a:r>
          </a:p>
        </p:txBody>
      </p:sp>
      <p:sp>
        <p:nvSpPr>
          <p:cNvPr id="5" name="TextBox 4">
            <a:extLst>
              <a:ext uri="{FF2B5EF4-FFF2-40B4-BE49-F238E27FC236}">
                <a16:creationId xmlns:a16="http://schemas.microsoft.com/office/drawing/2014/main" id="{07A8A394-3A7A-75C8-C825-5AF9DDD33473}"/>
              </a:ext>
            </a:extLst>
          </p:cNvPr>
          <p:cNvSpPr txBox="1"/>
          <p:nvPr/>
        </p:nvSpPr>
        <p:spPr>
          <a:xfrm>
            <a:off x="807929" y="4625328"/>
            <a:ext cx="5227841" cy="615553"/>
          </a:xfrm>
          <a:prstGeom prst="rect">
            <a:avLst/>
          </a:prstGeom>
          <a:noFill/>
        </p:spPr>
        <p:txBody>
          <a:bodyPr wrap="none" lIns="0" tIns="0" rIns="0" bIns="0">
            <a:spAutoFit/>
          </a:bodyPr>
          <a:lstStyle/>
          <a:p>
            <a:r>
              <a:rPr lang="en-AU" sz="4000" dirty="0">
                <a:solidFill>
                  <a:schemeClr val="bg1"/>
                </a:solidFill>
                <a:latin typeface="Helvetica" pitchFamily="2" charset="0"/>
                <a:ea typeface="Helvetica Neue Medium" panose="02000503000000020004" pitchFamily="2" charset="0"/>
                <a:cs typeface="Helvetica Neue Medium" panose="02000503000000020004" pitchFamily="2" charset="0"/>
              </a:rPr>
              <a:t>Pastor Felix </a:t>
            </a:r>
            <a:r>
              <a:rPr lang="en-AU" sz="4000" dirty="0" err="1">
                <a:solidFill>
                  <a:schemeClr val="bg1"/>
                </a:solidFill>
                <a:latin typeface="Helvetica" pitchFamily="2" charset="0"/>
                <a:ea typeface="Helvetica Neue Medium" panose="02000503000000020004" pitchFamily="2" charset="0"/>
                <a:cs typeface="Helvetica Neue Medium" panose="02000503000000020004" pitchFamily="2" charset="0"/>
              </a:rPr>
              <a:t>Wadrobert</a:t>
            </a:r>
            <a:endParaRPr lang="en-AU" sz="4000" dirty="0">
              <a:solidFill>
                <a:schemeClr val="bg1"/>
              </a:solidFill>
              <a:latin typeface="Helvetica" pitchFamily="2" charset="0"/>
              <a:ea typeface="Helvetica Neue Medium" panose="02000503000000020004" pitchFamily="2" charset="0"/>
              <a:cs typeface="Helvetica Neue Medium" panose="02000503000000020004" pitchFamily="2" charset="0"/>
            </a:endParaRPr>
          </a:p>
        </p:txBody>
      </p:sp>
      <p:sp>
        <p:nvSpPr>
          <p:cNvPr id="7" name="TextBox 6">
            <a:extLst>
              <a:ext uri="{FF2B5EF4-FFF2-40B4-BE49-F238E27FC236}">
                <a16:creationId xmlns:a16="http://schemas.microsoft.com/office/drawing/2014/main" id="{AEF6A74E-ED1B-4992-ED0E-3165EB8617C7}"/>
              </a:ext>
            </a:extLst>
          </p:cNvPr>
          <p:cNvSpPr txBox="1"/>
          <p:nvPr/>
        </p:nvSpPr>
        <p:spPr>
          <a:xfrm>
            <a:off x="807929" y="5341502"/>
            <a:ext cx="3210238" cy="276999"/>
          </a:xfrm>
          <a:prstGeom prst="rect">
            <a:avLst/>
          </a:prstGeom>
          <a:noFill/>
        </p:spPr>
        <p:txBody>
          <a:bodyPr wrap="none" lIns="0" tIns="0" rIns="0" bIns="0">
            <a:spAutoFit/>
          </a:bodyPr>
          <a:lstStyle/>
          <a:p>
            <a:r>
              <a:rPr lang="en-AU" i="1" dirty="0">
                <a:solidFill>
                  <a:schemeClr val="bg1"/>
                </a:solidFill>
                <a:latin typeface="Times New Roman" panose="02020603050405020304" pitchFamily="18" charset="0"/>
                <a:cs typeface="Times New Roman" panose="02020603050405020304" pitchFamily="18" charset="0"/>
              </a:rPr>
              <a:t>President, New Caledonia Mission</a:t>
            </a:r>
          </a:p>
        </p:txBody>
      </p:sp>
      <p:sp>
        <p:nvSpPr>
          <p:cNvPr id="8" name="TextBox 7">
            <a:extLst>
              <a:ext uri="{FF2B5EF4-FFF2-40B4-BE49-F238E27FC236}">
                <a16:creationId xmlns:a16="http://schemas.microsoft.com/office/drawing/2014/main" id="{FB501445-FA4F-28AA-FE5F-768AA66B549C}"/>
              </a:ext>
            </a:extLst>
          </p:cNvPr>
          <p:cNvSpPr txBox="1"/>
          <p:nvPr/>
        </p:nvSpPr>
        <p:spPr>
          <a:xfrm>
            <a:off x="807929" y="3843579"/>
            <a:ext cx="2470228" cy="430887"/>
          </a:xfrm>
          <a:prstGeom prst="rect">
            <a:avLst/>
          </a:prstGeom>
          <a:noFill/>
        </p:spPr>
        <p:txBody>
          <a:bodyPr wrap="none" lIns="0" tIns="0" rIns="0" bIns="0">
            <a:spAutoFit/>
          </a:bodyPr>
          <a:lstStyle/>
          <a:p>
            <a:r>
              <a:rPr lang="en-AU" sz="2800" i="1" dirty="0">
                <a:solidFill>
                  <a:schemeClr val="bg1"/>
                </a:solidFill>
                <a:latin typeface="Times New Roman" panose="02020603050405020304" pitchFamily="18" charset="0"/>
                <a:cs typeface="Times New Roman" panose="02020603050405020304" pitchFamily="18" charset="0"/>
              </a:rPr>
              <a:t>Living with Grief</a:t>
            </a:r>
          </a:p>
        </p:txBody>
      </p:sp>
    </p:spTree>
    <p:extLst>
      <p:ext uri="{BB962C8B-B14F-4D97-AF65-F5344CB8AC3E}">
        <p14:creationId xmlns:p14="http://schemas.microsoft.com/office/powerpoint/2010/main" val="425297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7B6457B-C341-AFE3-5325-680F6610E3D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37B41A2-C7B3-1569-566E-3522387A3689}"/>
              </a:ext>
            </a:extLst>
          </p:cNvPr>
          <p:cNvSpPr txBox="1"/>
          <p:nvPr/>
        </p:nvSpPr>
        <p:spPr>
          <a:xfrm>
            <a:off x="1659786" y="2321004"/>
            <a:ext cx="4225626" cy="2215991"/>
          </a:xfrm>
          <a:prstGeom prst="rect">
            <a:avLst/>
          </a:prstGeom>
          <a:noFill/>
        </p:spPr>
        <p:txBody>
          <a:bodyPr wrap="square" lIns="0" tIns="0" rIns="0" bIns="0">
            <a:spAutoFit/>
          </a:bodyPr>
          <a:lstStyle/>
          <a:p>
            <a:r>
              <a:rPr lang="en-NZ" sz="3600" dirty="0">
                <a:solidFill>
                  <a:srgbClr val="2B6E1D"/>
                </a:solidFill>
                <a:effectLst/>
                <a:latin typeface="Helvetica" pitchFamily="2" charset="0"/>
                <a:ea typeface="Calibri" panose="020F0502020204030204" pitchFamily="34" charset="0"/>
                <a:cs typeface="Arial" panose="020B0604020202020204" pitchFamily="34" charset="0"/>
              </a:rPr>
              <a:t>“Blessed are those who mourn for they will be comforted”. (Matthew 5:4, NIV). </a:t>
            </a:r>
            <a:endParaRPr lang="en-NZ" sz="3600" dirty="0">
              <a:solidFill>
                <a:srgbClr val="2B6E1D"/>
              </a:solidFill>
              <a:latin typeface="Helvetica" pitchFamily="2" charset="0"/>
            </a:endParaRPr>
          </a:p>
        </p:txBody>
      </p:sp>
    </p:spTree>
    <p:extLst>
      <p:ext uri="{BB962C8B-B14F-4D97-AF65-F5344CB8AC3E}">
        <p14:creationId xmlns:p14="http://schemas.microsoft.com/office/powerpoint/2010/main" val="40573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75E914B-2BC8-6D2F-C616-FF92D808F6C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B3FC7ECA-BEC7-169F-0E62-978D09E0F703}"/>
              </a:ext>
            </a:extLst>
          </p:cNvPr>
          <p:cNvSpPr txBox="1"/>
          <p:nvPr/>
        </p:nvSpPr>
        <p:spPr>
          <a:xfrm>
            <a:off x="1454728" y="1505396"/>
            <a:ext cx="5023658" cy="3847207"/>
          </a:xfrm>
          <a:prstGeom prst="rect">
            <a:avLst/>
          </a:prstGeom>
          <a:noFill/>
        </p:spPr>
        <p:txBody>
          <a:bodyPr wrap="square">
            <a:spAutoFit/>
          </a:bodyPr>
          <a:lstStyle/>
          <a:p>
            <a:pPr>
              <a:spcAft>
                <a:spcPts val="1200"/>
              </a:spcAft>
            </a:pPr>
            <a:r>
              <a:rPr lang="en-NZ" sz="2800" dirty="0">
                <a:solidFill>
                  <a:schemeClr val="bg1"/>
                </a:solidFill>
                <a:effectLst/>
                <a:latin typeface="Helvetica" pitchFamily="2" charset="0"/>
                <a:ea typeface="Calibri" panose="020F0502020204030204" pitchFamily="34" charset="0"/>
                <a:cs typeface="Arial" panose="020B0604020202020204" pitchFamily="34" charset="0"/>
              </a:rPr>
              <a:t>Abraham went to Hebron </a:t>
            </a:r>
            <a:r>
              <a:rPr lang="en-NZ" sz="2800" i="1" dirty="0">
                <a:solidFill>
                  <a:schemeClr val="bg1"/>
                </a:solidFill>
                <a:effectLst/>
                <a:latin typeface="Helvetica" pitchFamily="2" charset="0"/>
                <a:ea typeface="Calibri" panose="020F0502020204030204" pitchFamily="34" charset="0"/>
                <a:cs typeface="Arial" panose="020B0604020202020204" pitchFamily="34" charset="0"/>
              </a:rPr>
              <a:t>“to mourn for Sarah and to weep over her.” </a:t>
            </a:r>
            <a:r>
              <a:rPr lang="en-NZ" sz="2800" dirty="0">
                <a:solidFill>
                  <a:schemeClr val="bg1"/>
                </a:solidFill>
                <a:effectLst/>
                <a:latin typeface="Helvetica" pitchFamily="2" charset="0"/>
                <a:ea typeface="Calibri" panose="020F0502020204030204" pitchFamily="34" charset="0"/>
                <a:cs typeface="Arial" panose="020B0604020202020204" pitchFamily="34" charset="0"/>
              </a:rPr>
              <a:t>(Gen 23:2 NIV) </a:t>
            </a:r>
          </a:p>
          <a:p>
            <a:pPr>
              <a:spcAft>
                <a:spcPts val="1200"/>
              </a:spcAft>
            </a:pPr>
            <a:r>
              <a:rPr lang="en-NZ" sz="2800" dirty="0">
                <a:solidFill>
                  <a:schemeClr val="bg1"/>
                </a:solidFill>
                <a:effectLst/>
                <a:latin typeface="Helvetica" pitchFamily="2" charset="0"/>
                <a:ea typeface="Calibri" panose="020F0502020204030204" pitchFamily="34" charset="0"/>
                <a:cs typeface="Arial" panose="020B0604020202020204" pitchFamily="34" charset="0"/>
              </a:rPr>
              <a:t>and in the New Testament, after the stoning of Stephen, </a:t>
            </a:r>
            <a:endParaRPr lang="en-NZ" sz="2800" dirty="0">
              <a:solidFill>
                <a:schemeClr val="bg1"/>
              </a:solidFill>
              <a:latin typeface="Helvetica" pitchFamily="2" charset="0"/>
              <a:ea typeface="Calibri" panose="020F0502020204030204" pitchFamily="34" charset="0"/>
              <a:cs typeface="Arial" panose="020B0604020202020204" pitchFamily="34" charset="0"/>
            </a:endParaRPr>
          </a:p>
          <a:p>
            <a:pPr>
              <a:spcAft>
                <a:spcPts val="1200"/>
              </a:spcAft>
            </a:pPr>
            <a:r>
              <a:rPr lang="en-NZ" sz="2800" i="1" dirty="0">
                <a:solidFill>
                  <a:schemeClr val="bg1"/>
                </a:solidFill>
                <a:effectLst/>
                <a:latin typeface="Helvetica" pitchFamily="2" charset="0"/>
                <a:ea typeface="Calibri" panose="020F0502020204030204" pitchFamily="34" charset="0"/>
                <a:cs typeface="Arial" panose="020B0604020202020204" pitchFamily="34" charset="0"/>
              </a:rPr>
              <a:t>“Godly men buried Stephen and mourned deeply for him.” </a:t>
            </a:r>
            <a:r>
              <a:rPr lang="en-NZ" sz="2800" dirty="0">
                <a:solidFill>
                  <a:schemeClr val="bg1"/>
                </a:solidFill>
                <a:effectLst/>
                <a:latin typeface="Helvetica" pitchFamily="2" charset="0"/>
                <a:ea typeface="Calibri" panose="020F0502020204030204" pitchFamily="34" charset="0"/>
                <a:cs typeface="Arial" panose="020B0604020202020204" pitchFamily="34" charset="0"/>
              </a:rPr>
              <a:t>(Acts 8:2 NIV)</a:t>
            </a:r>
            <a:endParaRPr lang="en-NZ" sz="2800" dirty="0">
              <a:solidFill>
                <a:schemeClr val="bg1"/>
              </a:solidFill>
              <a:latin typeface="Helvetica" pitchFamily="2" charset="0"/>
            </a:endParaRPr>
          </a:p>
        </p:txBody>
      </p:sp>
    </p:spTree>
    <p:extLst>
      <p:ext uri="{BB962C8B-B14F-4D97-AF65-F5344CB8AC3E}">
        <p14:creationId xmlns:p14="http://schemas.microsoft.com/office/powerpoint/2010/main" val="69790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E0E81DF-AAEA-10AE-350A-8458571B9CFC}"/>
              </a:ext>
            </a:extLst>
          </p:cNvPr>
          <p:cNvSpPr txBox="1"/>
          <p:nvPr/>
        </p:nvSpPr>
        <p:spPr>
          <a:xfrm>
            <a:off x="5769033" y="1165089"/>
            <a:ext cx="5702531" cy="3785652"/>
          </a:xfrm>
          <a:prstGeom prst="rect">
            <a:avLst/>
          </a:prstGeom>
          <a:noFill/>
        </p:spPr>
        <p:txBody>
          <a:bodyPr wrap="square">
            <a:spAutoFit/>
          </a:bodyPr>
          <a:lstStyle/>
          <a:p>
            <a:r>
              <a:rPr lang="en-NZ" sz="2400" dirty="0">
                <a:solidFill>
                  <a:schemeClr val="bg1"/>
                </a:solidFill>
                <a:effectLst/>
                <a:latin typeface="Helvetica" pitchFamily="2" charset="0"/>
                <a:ea typeface="Calibri" panose="020F0502020204030204" pitchFamily="34" charset="0"/>
                <a:cs typeface="Arial" panose="020B0604020202020204" pitchFamily="34" charset="0"/>
              </a:rPr>
              <a:t>“Grief is what you think and feel on the inside after someone you love dies. Mourning is the outward expression of those thoughts and feelings. To mourn is (to be) an active participant in our grief journeys. We all grieve when someone we love dies, but if we are to heal, we must also mourn.”</a:t>
            </a:r>
          </a:p>
          <a:p>
            <a:endParaRPr lang="en-NZ" sz="2400" dirty="0">
              <a:solidFill>
                <a:schemeClr val="bg1"/>
              </a:solidFill>
              <a:latin typeface="Helvetica" pitchFamily="2" charset="0"/>
              <a:cs typeface="Arial" panose="020B0604020202020204" pitchFamily="34" charset="0"/>
            </a:endParaRPr>
          </a:p>
          <a:p>
            <a:pPr algn="r"/>
            <a:r>
              <a:rPr lang="en-NZ" sz="2400" dirty="0">
                <a:solidFill>
                  <a:schemeClr val="bg1"/>
                </a:solidFill>
                <a:latin typeface="Helvetica" pitchFamily="2" charset="0"/>
                <a:cs typeface="Arial" panose="020B0604020202020204" pitchFamily="34" charset="0"/>
              </a:rPr>
              <a:t>Allan D Wolfelt</a:t>
            </a:r>
            <a:endParaRPr lang="en-NZ" sz="2400" dirty="0">
              <a:solidFill>
                <a:schemeClr val="bg1"/>
              </a:solidFill>
              <a:latin typeface="Helvetica" pitchFamily="2" charset="0"/>
            </a:endParaRPr>
          </a:p>
        </p:txBody>
      </p:sp>
    </p:spTree>
    <p:extLst>
      <p:ext uri="{BB962C8B-B14F-4D97-AF65-F5344CB8AC3E}">
        <p14:creationId xmlns:p14="http://schemas.microsoft.com/office/powerpoint/2010/main" val="36841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2462C37-82F4-612A-DD1A-CD14B766EB76}"/>
              </a:ext>
            </a:extLst>
          </p:cNvPr>
          <p:cNvSpPr txBox="1"/>
          <p:nvPr/>
        </p:nvSpPr>
        <p:spPr>
          <a:xfrm>
            <a:off x="897775" y="2467371"/>
            <a:ext cx="9110749" cy="3262432"/>
          </a:xfrm>
          <a:prstGeom prst="rect">
            <a:avLst/>
          </a:prstGeom>
          <a:noFill/>
        </p:spPr>
        <p:txBody>
          <a:bodyPr wrap="square">
            <a:spAutoFit/>
          </a:bodyPr>
          <a:lstStyle/>
          <a:p>
            <a:pPr>
              <a:spcAft>
                <a:spcPts val="1200"/>
              </a:spcAft>
            </a:pPr>
            <a:r>
              <a:rPr lang="en-NZ" sz="2800" dirty="0">
                <a:solidFill>
                  <a:srgbClr val="2B6E1D"/>
                </a:solidFill>
                <a:effectLst/>
                <a:latin typeface="Helvetica" pitchFamily="2" charset="0"/>
                <a:ea typeface="Calibri" panose="020F0502020204030204" pitchFamily="34" charset="0"/>
                <a:cs typeface="Arial" panose="020B0604020202020204" pitchFamily="34" charset="0"/>
              </a:rPr>
              <a:t>“Mourning is the action following grief that brings comfort, connecting us to others who are also mourning and bringing our past to the present. We can mourn through written, verbal, or physical activities, expressing ideas, thoughts and beliefs that help us transition from pain and chaos to wholeness and healing”, </a:t>
            </a:r>
          </a:p>
          <a:p>
            <a:pPr algn="r">
              <a:spcAft>
                <a:spcPts val="1200"/>
              </a:spcAft>
            </a:pPr>
            <a:r>
              <a:rPr lang="en-NZ" sz="2800" dirty="0">
                <a:solidFill>
                  <a:srgbClr val="2B6E1D"/>
                </a:solidFill>
                <a:effectLst/>
                <a:latin typeface="Helvetica" pitchFamily="2" charset="0"/>
                <a:ea typeface="Calibri" panose="020F0502020204030204" pitchFamily="34" charset="0"/>
                <a:cs typeface="Arial" panose="020B0604020202020204" pitchFamily="34" charset="0"/>
              </a:rPr>
              <a:t>Lori Ciccarelli </a:t>
            </a:r>
            <a:r>
              <a:rPr lang="en-NZ" sz="2800" dirty="0" err="1">
                <a:solidFill>
                  <a:srgbClr val="2B6E1D"/>
                </a:solidFill>
                <a:effectLst/>
                <a:latin typeface="Helvetica" pitchFamily="2" charset="0"/>
                <a:ea typeface="Calibri" panose="020F0502020204030204" pitchFamily="34" charset="0"/>
                <a:cs typeface="Arial" panose="020B0604020202020204" pitchFamily="34" charset="0"/>
              </a:rPr>
              <a:t>Stolko</a:t>
            </a:r>
            <a:endParaRPr lang="en-NZ" sz="2800" dirty="0">
              <a:solidFill>
                <a:srgbClr val="2B6E1D"/>
              </a:solidFill>
              <a:latin typeface="Helvetica" pitchFamily="2" charset="0"/>
            </a:endParaRPr>
          </a:p>
        </p:txBody>
      </p:sp>
    </p:spTree>
    <p:extLst>
      <p:ext uri="{BB962C8B-B14F-4D97-AF65-F5344CB8AC3E}">
        <p14:creationId xmlns:p14="http://schemas.microsoft.com/office/powerpoint/2010/main" val="162462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562604-5283-9C36-EF17-2E291242FF60}"/>
              </a:ext>
            </a:extLst>
          </p:cNvPr>
          <p:cNvSpPr txBox="1"/>
          <p:nvPr/>
        </p:nvSpPr>
        <p:spPr>
          <a:xfrm>
            <a:off x="806334" y="732966"/>
            <a:ext cx="8487295" cy="4832092"/>
          </a:xfrm>
          <a:prstGeom prst="rect">
            <a:avLst/>
          </a:prstGeom>
          <a:noFill/>
        </p:spPr>
        <p:txBody>
          <a:bodyPr wrap="square">
            <a:spAutoFit/>
          </a:bodyPr>
          <a:lstStyle/>
          <a:p>
            <a:pPr marL="342900" indent="-342900">
              <a:buFont typeface="+mj-lt"/>
              <a:buAutoNum type="arabicPeriod"/>
            </a:pPr>
            <a:r>
              <a:rPr lang="en-NZ" sz="2800" dirty="0">
                <a:solidFill>
                  <a:srgbClr val="2B6E1D"/>
                </a:solidFill>
                <a:latin typeface="Helvetica" pitchFamily="2" charset="0"/>
              </a:rPr>
              <a:t>Provide a safe place to those who are grieving</a:t>
            </a:r>
          </a:p>
          <a:p>
            <a:pPr marL="342900" indent="-342900">
              <a:buFont typeface="+mj-lt"/>
              <a:buAutoNum type="arabicPeriod"/>
            </a:pPr>
            <a:r>
              <a:rPr lang="en-NZ" sz="2800" dirty="0">
                <a:solidFill>
                  <a:srgbClr val="2B6E1D"/>
                </a:solidFill>
                <a:latin typeface="Helvetica" pitchFamily="2" charset="0"/>
              </a:rPr>
              <a:t>Allow them to express their feelings</a:t>
            </a:r>
          </a:p>
          <a:p>
            <a:pPr marL="342900" indent="-342900">
              <a:buFont typeface="+mj-lt"/>
              <a:buAutoNum type="arabicPeriod"/>
            </a:pPr>
            <a:r>
              <a:rPr lang="en-NZ" sz="2800" dirty="0">
                <a:solidFill>
                  <a:srgbClr val="2B6E1D"/>
                </a:solidFill>
                <a:latin typeface="Helvetica" pitchFamily="2" charset="0"/>
              </a:rPr>
              <a:t>Model Empathetic listening </a:t>
            </a:r>
          </a:p>
          <a:p>
            <a:pPr marL="742950" lvl="1" indent="-285750">
              <a:buFont typeface="Arial" panose="020B0604020202020204" pitchFamily="34" charset="0"/>
              <a:buChar char="•"/>
            </a:pPr>
            <a:r>
              <a:rPr lang="en-NZ" sz="2800" dirty="0">
                <a:solidFill>
                  <a:srgbClr val="2B6E1D"/>
                </a:solidFill>
                <a:latin typeface="Helvetica" pitchFamily="2" charset="0"/>
              </a:rPr>
              <a:t>Listen with your entire body</a:t>
            </a:r>
          </a:p>
          <a:p>
            <a:pPr marL="742950" lvl="1" indent="-285750">
              <a:buFont typeface="Arial" panose="020B0604020202020204" pitchFamily="34" charset="0"/>
              <a:buChar char="•"/>
            </a:pPr>
            <a:r>
              <a:rPr lang="en-NZ" sz="2800" dirty="0">
                <a:solidFill>
                  <a:srgbClr val="2B6E1D"/>
                </a:solidFill>
                <a:latin typeface="Helvetica" pitchFamily="2" charset="0"/>
              </a:rPr>
              <a:t>Give undivided attention</a:t>
            </a:r>
          </a:p>
          <a:p>
            <a:pPr marL="742950" lvl="1" indent="-285750">
              <a:buFont typeface="Arial" panose="020B0604020202020204" pitchFamily="34" charset="0"/>
              <a:buChar char="•"/>
            </a:pPr>
            <a:r>
              <a:rPr lang="en-NZ" sz="2800" dirty="0">
                <a:solidFill>
                  <a:srgbClr val="2B6E1D"/>
                </a:solidFill>
                <a:latin typeface="Helvetica" pitchFamily="2" charset="0"/>
              </a:rPr>
              <a:t>Turn off all distractions</a:t>
            </a:r>
          </a:p>
          <a:p>
            <a:pPr marL="742950" lvl="1" indent="-285750">
              <a:buFont typeface="Arial" panose="020B0604020202020204" pitchFamily="34" charset="0"/>
              <a:buChar char="•"/>
            </a:pPr>
            <a:r>
              <a:rPr lang="en-NZ" sz="2800" dirty="0">
                <a:solidFill>
                  <a:srgbClr val="2B6E1D"/>
                </a:solidFill>
                <a:latin typeface="Helvetica" pitchFamily="2" charset="0"/>
              </a:rPr>
              <a:t>Reflect back what you are hearing</a:t>
            </a:r>
          </a:p>
          <a:p>
            <a:pPr marL="742950" lvl="1" indent="-285750">
              <a:buFont typeface="Arial" panose="020B0604020202020204" pitchFamily="34" charset="0"/>
              <a:buChar char="•"/>
            </a:pPr>
            <a:r>
              <a:rPr lang="en-NZ" sz="2800" dirty="0">
                <a:solidFill>
                  <a:srgbClr val="2B6E1D"/>
                </a:solidFill>
                <a:latin typeface="Helvetica" pitchFamily="2" charset="0"/>
              </a:rPr>
              <a:t>No judgment</a:t>
            </a:r>
          </a:p>
          <a:p>
            <a:pPr marL="742950" lvl="1" indent="-285750">
              <a:buFont typeface="Arial" panose="020B0604020202020204" pitchFamily="34" charset="0"/>
              <a:buChar char="•"/>
            </a:pPr>
            <a:r>
              <a:rPr lang="en-NZ" sz="2800" dirty="0">
                <a:solidFill>
                  <a:srgbClr val="2B6E1D"/>
                </a:solidFill>
                <a:latin typeface="Helvetica" pitchFamily="2" charset="0"/>
              </a:rPr>
              <a:t>No unsolicited advice</a:t>
            </a:r>
          </a:p>
          <a:p>
            <a:pPr marL="742950" lvl="1" indent="-285750">
              <a:buFont typeface="Arial" panose="020B0604020202020204" pitchFamily="34" charset="0"/>
              <a:buChar char="•"/>
            </a:pPr>
            <a:r>
              <a:rPr lang="en-NZ" sz="2800" dirty="0">
                <a:solidFill>
                  <a:srgbClr val="2B6E1D"/>
                </a:solidFill>
                <a:latin typeface="Helvetica" pitchFamily="2" charset="0"/>
              </a:rPr>
              <a:t>Validate feelings </a:t>
            </a:r>
          </a:p>
          <a:p>
            <a:pPr marL="742950" lvl="1" indent="-285750">
              <a:buFont typeface="Arial" panose="020B0604020202020204" pitchFamily="34" charset="0"/>
              <a:buChar char="•"/>
            </a:pPr>
            <a:r>
              <a:rPr lang="en-NZ" sz="2800" dirty="0">
                <a:solidFill>
                  <a:srgbClr val="2B6E1D"/>
                </a:solidFill>
                <a:latin typeface="Helvetica" pitchFamily="2" charset="0"/>
              </a:rPr>
              <a:t>Provide affirmation</a:t>
            </a:r>
          </a:p>
        </p:txBody>
      </p:sp>
    </p:spTree>
    <p:extLst>
      <p:ext uri="{BB962C8B-B14F-4D97-AF65-F5344CB8AC3E}">
        <p14:creationId xmlns:p14="http://schemas.microsoft.com/office/powerpoint/2010/main" val="285089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55A38D-0A07-B460-3BF9-E8036A644C8A}"/>
              </a:ext>
            </a:extLst>
          </p:cNvPr>
          <p:cNvSpPr txBox="1"/>
          <p:nvPr/>
        </p:nvSpPr>
        <p:spPr>
          <a:xfrm>
            <a:off x="1338349" y="1659285"/>
            <a:ext cx="5760720" cy="3539430"/>
          </a:xfrm>
          <a:prstGeom prst="rect">
            <a:avLst/>
          </a:prstGeom>
          <a:noFill/>
        </p:spPr>
        <p:txBody>
          <a:bodyPr wrap="square">
            <a:spAutoFit/>
          </a:bodyPr>
          <a:lstStyle/>
          <a:p>
            <a:r>
              <a:rPr lang="en-AU" sz="2800" dirty="0">
                <a:solidFill>
                  <a:srgbClr val="2B6E1D"/>
                </a:solidFill>
                <a:latin typeface="Helvetica" pitchFamily="2" charset="0"/>
              </a:rPr>
              <a:t>Yearning for ‘Koinonia”</a:t>
            </a:r>
          </a:p>
          <a:p>
            <a:pPr marL="914400" lvl="1" indent="-457200">
              <a:buFont typeface="Arial" panose="020B0604020202020204" pitchFamily="34" charset="0"/>
              <a:buChar char="•"/>
            </a:pPr>
            <a:r>
              <a:rPr lang="en-AU" sz="2800" dirty="0">
                <a:solidFill>
                  <a:srgbClr val="2B6E1D"/>
                </a:solidFill>
                <a:latin typeface="Helvetica" pitchFamily="2" charset="0"/>
              </a:rPr>
              <a:t>Connection</a:t>
            </a:r>
          </a:p>
          <a:p>
            <a:pPr marL="914400" lvl="1" indent="-457200">
              <a:buFont typeface="Arial" panose="020B0604020202020204" pitchFamily="34" charset="0"/>
              <a:buChar char="•"/>
            </a:pPr>
            <a:r>
              <a:rPr lang="en-AU" sz="2800" dirty="0">
                <a:solidFill>
                  <a:srgbClr val="2B6E1D"/>
                </a:solidFill>
                <a:latin typeface="Helvetica" pitchFamily="2" charset="0"/>
              </a:rPr>
              <a:t>Relationship</a:t>
            </a:r>
          </a:p>
          <a:p>
            <a:pPr marL="914400" lvl="1" indent="-457200">
              <a:buFont typeface="Arial" panose="020B0604020202020204" pitchFamily="34" charset="0"/>
              <a:buChar char="•"/>
            </a:pPr>
            <a:r>
              <a:rPr lang="en-AU" sz="2800" dirty="0">
                <a:solidFill>
                  <a:srgbClr val="2B6E1D"/>
                </a:solidFill>
                <a:latin typeface="Helvetica" pitchFamily="2" charset="0"/>
              </a:rPr>
              <a:t>Sense of belonging</a:t>
            </a:r>
          </a:p>
          <a:p>
            <a:pPr marL="914400" lvl="1" indent="-457200">
              <a:buFont typeface="Arial" panose="020B0604020202020204" pitchFamily="34" charset="0"/>
              <a:buChar char="•"/>
            </a:pPr>
            <a:r>
              <a:rPr lang="en-AU" sz="2800" dirty="0">
                <a:solidFill>
                  <a:srgbClr val="2B6E1D"/>
                </a:solidFill>
                <a:latin typeface="Helvetica" pitchFamily="2" charset="0"/>
              </a:rPr>
              <a:t>Intimacy</a:t>
            </a:r>
          </a:p>
          <a:p>
            <a:pPr marL="914400" lvl="1" indent="-457200">
              <a:buFont typeface="Arial" panose="020B0604020202020204" pitchFamily="34" charset="0"/>
              <a:buChar char="•"/>
            </a:pPr>
            <a:r>
              <a:rPr lang="en-AU" sz="2800" dirty="0">
                <a:solidFill>
                  <a:srgbClr val="2B6E1D"/>
                </a:solidFill>
                <a:latin typeface="Helvetica" pitchFamily="2" charset="0"/>
              </a:rPr>
              <a:t>Association</a:t>
            </a:r>
          </a:p>
          <a:p>
            <a:pPr marL="914400" lvl="1" indent="-457200">
              <a:buFont typeface="Arial" panose="020B0604020202020204" pitchFamily="34" charset="0"/>
              <a:buChar char="•"/>
            </a:pPr>
            <a:r>
              <a:rPr lang="en-AU" sz="2800" dirty="0">
                <a:solidFill>
                  <a:srgbClr val="2B6E1D"/>
                </a:solidFill>
                <a:latin typeface="Helvetica" pitchFamily="2" charset="0"/>
              </a:rPr>
              <a:t>Fellowship</a:t>
            </a:r>
          </a:p>
          <a:p>
            <a:pPr marL="914400" lvl="1" indent="-457200">
              <a:buFont typeface="Arial" panose="020B0604020202020204" pitchFamily="34" charset="0"/>
              <a:buChar char="•"/>
            </a:pPr>
            <a:r>
              <a:rPr lang="en-AU" sz="2800" dirty="0">
                <a:solidFill>
                  <a:srgbClr val="2B6E1D"/>
                </a:solidFill>
                <a:latin typeface="Helvetica" pitchFamily="2" charset="0"/>
              </a:rPr>
              <a:t>Community</a:t>
            </a:r>
          </a:p>
        </p:txBody>
      </p:sp>
    </p:spTree>
    <p:extLst>
      <p:ext uri="{BB962C8B-B14F-4D97-AF65-F5344CB8AC3E}">
        <p14:creationId xmlns:p14="http://schemas.microsoft.com/office/powerpoint/2010/main" val="80957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2492</Words>
  <Application>Microsoft Macintosh PowerPoint</Application>
  <PresentationFormat>Widescreen</PresentationFormat>
  <Paragraphs>132</Paragraphs>
  <Slides>25</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Aptos</vt:lpstr>
      <vt:lpstr>Arial</vt:lpstr>
      <vt:lpstr>Calibri</vt:lpstr>
      <vt:lpstr>Cambria Math</vt:lpstr>
      <vt:lpstr>Helvetica</vt:lpstr>
      <vt:lpstr>Helvetica Light</vt:lpstr>
      <vt:lpstr>Noto Sans Disp</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Dinda Productions</dc:creator>
  <cp:lastModifiedBy>Dinda Productions</cp:lastModifiedBy>
  <cp:revision>168</cp:revision>
  <dcterms:created xsi:type="dcterms:W3CDTF">2024-02-08T02:41:48Z</dcterms:created>
  <dcterms:modified xsi:type="dcterms:W3CDTF">2024-02-23T00:03:13Z</dcterms:modified>
</cp:coreProperties>
</file>