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presentation.xml" ContentType="application/vnd.openxmlformats-officedocument.presentationml.presentation.main+xml"/>
  <Override PartName="/ppt/notesSlides/notesSlide3.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authors.xml" ContentType="application/vnd.ms-powerpoint.authors+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1"/>
  </p:notesMasterIdLst>
  <p:sldIdLst>
    <p:sldId id="259" r:id="rId2"/>
    <p:sldId id="257" r:id="rId3"/>
    <p:sldId id="260" r:id="rId4"/>
    <p:sldId id="284" r:id="rId5"/>
    <p:sldId id="285" r:id="rId6"/>
    <p:sldId id="286" r:id="rId7"/>
    <p:sldId id="287" r:id="rId8"/>
    <p:sldId id="288" r:id="rId9"/>
    <p:sldId id="289" r:id="rId10"/>
    <p:sldId id="292" r:id="rId11"/>
    <p:sldId id="291" r:id="rId12"/>
    <p:sldId id="290" r:id="rId13"/>
    <p:sldId id="293" r:id="rId14"/>
    <p:sldId id="294" r:id="rId15"/>
    <p:sldId id="295" r:id="rId16"/>
    <p:sldId id="296" r:id="rId17"/>
    <p:sldId id="297" r:id="rId18"/>
    <p:sldId id="298" r:id="rId19"/>
    <p:sldId id="299" r:id="rId20"/>
    <p:sldId id="300" r:id="rId21"/>
    <p:sldId id="301" r:id="rId22"/>
    <p:sldId id="302" r:id="rId23"/>
    <p:sldId id="303" r:id="rId24"/>
    <p:sldId id="304" r:id="rId25"/>
    <p:sldId id="305" r:id="rId26"/>
    <p:sldId id="306" r:id="rId27"/>
    <p:sldId id="307" r:id="rId28"/>
    <p:sldId id="308" r:id="rId29"/>
    <p:sldId id="309"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36F54EA-2BDF-1FFE-DD40-E1B35E411F3C}" name="Dinda Productions" initials="DP" userId="25d12b82402a902e"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2B6E1D"/>
    <a:srgbClr val="E7DED4"/>
    <a:srgbClr val="27BDB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429"/>
    <p:restoredTop sz="78382"/>
  </p:normalViewPr>
  <p:slideViewPr>
    <p:cSldViewPr snapToGrid="0">
      <p:cViewPr varScale="1">
        <p:scale>
          <a:sx n="113" d="100"/>
          <a:sy n="113" d="100"/>
        </p:scale>
        <p:origin x="720"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38" Type="http://schemas.openxmlformats.org/officeDocument/2006/relationships/customXml" Target="../customXml/item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37" Type="http://schemas.openxmlformats.org/officeDocument/2006/relationships/customXml" Target="../customXml/item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microsoft.com/office/2018/10/relationships/authors" Targe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Helvetica" pitchFamily="2" charset="0"/>
              </a:defRPr>
            </a:lvl1pPr>
          </a:lstStyle>
          <a:p>
            <a:endParaRPr lang="en-AU"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Helvetica" pitchFamily="2" charset="0"/>
              </a:defRPr>
            </a:lvl1pPr>
          </a:lstStyle>
          <a:p>
            <a:fld id="{A846BE00-E0D4-0545-9FC8-888AF82EF8EA}" type="datetimeFigureOut">
              <a:rPr lang="en-AU" smtClean="0"/>
              <a:pPr/>
              <a:t>26/2/2024</a:t>
            </a:fld>
            <a:endParaRPr lang="en-AU"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AU" dirty="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Helvetica" pitchFamily="2" charset="0"/>
              </a:defRPr>
            </a:lvl1pPr>
          </a:lstStyle>
          <a:p>
            <a:endParaRPr lang="en-AU"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Helvetica" pitchFamily="2" charset="0"/>
              </a:defRPr>
            </a:lvl1pPr>
          </a:lstStyle>
          <a:p>
            <a:fld id="{78DA0135-ACB4-7A44-AA8D-03C325FB4FE6}" type="slidenum">
              <a:rPr lang="en-AU" smtClean="0"/>
              <a:pPr/>
              <a:t>‹#›</a:t>
            </a:fld>
            <a:endParaRPr lang="en-AU" dirty="0"/>
          </a:p>
        </p:txBody>
      </p:sp>
    </p:spTree>
    <p:extLst>
      <p:ext uri="{BB962C8B-B14F-4D97-AF65-F5344CB8AC3E}">
        <p14:creationId xmlns:p14="http://schemas.microsoft.com/office/powerpoint/2010/main" val="3344573671"/>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Helvetica" pitchFamily="2" charset="0"/>
        <a:ea typeface="+mn-ea"/>
        <a:cs typeface="+mn-cs"/>
      </a:defRPr>
    </a:lvl1pPr>
    <a:lvl2pPr marL="457200" algn="l" defTabSz="914400" rtl="0" eaLnBrk="1" latinLnBrk="0" hangingPunct="1">
      <a:defRPr sz="1200" b="0" i="0" kern="1200">
        <a:solidFill>
          <a:schemeClr val="tx1"/>
        </a:solidFill>
        <a:latin typeface="Helvetica" pitchFamily="2" charset="0"/>
        <a:ea typeface="+mn-ea"/>
        <a:cs typeface="+mn-cs"/>
      </a:defRPr>
    </a:lvl2pPr>
    <a:lvl3pPr marL="914400" algn="l" defTabSz="914400" rtl="0" eaLnBrk="1" latinLnBrk="0" hangingPunct="1">
      <a:defRPr sz="1200" b="0" i="0" kern="1200">
        <a:solidFill>
          <a:schemeClr val="tx1"/>
        </a:solidFill>
        <a:latin typeface="Helvetica" pitchFamily="2" charset="0"/>
        <a:ea typeface="+mn-ea"/>
        <a:cs typeface="+mn-cs"/>
      </a:defRPr>
    </a:lvl3pPr>
    <a:lvl4pPr marL="1371600" algn="l" defTabSz="914400" rtl="0" eaLnBrk="1" latinLnBrk="0" hangingPunct="1">
      <a:defRPr sz="1200" b="0" i="0" kern="1200">
        <a:solidFill>
          <a:schemeClr val="tx1"/>
        </a:solidFill>
        <a:latin typeface="Helvetica" pitchFamily="2" charset="0"/>
        <a:ea typeface="+mn-ea"/>
        <a:cs typeface="+mn-cs"/>
      </a:defRPr>
    </a:lvl4pPr>
    <a:lvl5pPr marL="1828800" algn="l" defTabSz="914400" rtl="0" eaLnBrk="1" latinLnBrk="0" hangingPunct="1">
      <a:defRPr sz="1200" b="0" i="0" kern="1200">
        <a:solidFill>
          <a:schemeClr val="tx1"/>
        </a:solidFill>
        <a:latin typeface="Helvetica"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Health Week Header</a:t>
            </a:r>
          </a:p>
          <a:p>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t>1</a:t>
            </a:fld>
            <a:endParaRPr lang="en-AU"/>
          </a:p>
        </p:txBody>
      </p:sp>
    </p:spTree>
    <p:extLst>
      <p:ext uri="{BB962C8B-B14F-4D97-AF65-F5344CB8AC3E}">
        <p14:creationId xmlns:p14="http://schemas.microsoft.com/office/powerpoint/2010/main" val="32535592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sz="1800" dirty="0">
                <a:effectLst/>
                <a:latin typeface="Calibri" panose="020F0502020204030204" pitchFamily="34" charset="0"/>
                <a:ea typeface="Calibri" panose="020F0502020204030204" pitchFamily="34" charset="0"/>
              </a:rPr>
              <a:t>The second term </a:t>
            </a:r>
            <a:r>
              <a:rPr lang="en-NZ" sz="1800" i="1" dirty="0" err="1">
                <a:effectLst/>
                <a:latin typeface="Calibri" panose="020F0502020204030204" pitchFamily="34" charset="0"/>
                <a:ea typeface="Calibri" panose="020F0502020204030204" pitchFamily="34" charset="0"/>
                <a:cs typeface="Times New Roman" panose="02020603050405020304" pitchFamily="18" charset="0"/>
              </a:rPr>
              <a:t>faife’au</a:t>
            </a:r>
            <a:r>
              <a:rPr lang="en-NZ" sz="1800" i="1" dirty="0">
                <a:effectLst/>
                <a:latin typeface="Calibri" panose="020F0502020204030204" pitchFamily="34" charset="0"/>
                <a:ea typeface="Calibri" panose="020F0502020204030204" pitchFamily="34" charset="0"/>
                <a:cs typeface="Times New Roman" panose="02020603050405020304" pitchFamily="18" charset="0"/>
              </a:rPr>
              <a:t> </a:t>
            </a:r>
            <a:r>
              <a:rPr lang="en-NZ" sz="1800" dirty="0">
                <a:effectLst/>
                <a:latin typeface="Calibri" panose="020F0502020204030204" pitchFamily="34" charset="0"/>
                <a:ea typeface="Calibri" panose="020F0502020204030204" pitchFamily="34" charset="0"/>
                <a:cs typeface="Times New Roman" panose="02020603050405020304" pitchFamily="18" charset="0"/>
              </a:rPr>
              <a:t>(doer of chores) reflects the deeply embedded values of Christianity that are interwoven throughout Samoan culture. Christian humility and service form the fabric of Samoan life and are seen right through from the procedures of the nation’s parliament to the protocols of a village council. In this context the Samoan pastor is expected to model, teach and live out Christ-like service whilst at the same time holding the highest positioned post in the village. In every facet of Samoan life the </a:t>
            </a:r>
            <a:r>
              <a:rPr lang="en-NZ" sz="1800" i="1" dirty="0" err="1">
                <a:effectLst/>
                <a:latin typeface="Calibri" panose="020F0502020204030204" pitchFamily="34" charset="0"/>
                <a:ea typeface="Calibri" panose="020F0502020204030204" pitchFamily="34" charset="0"/>
                <a:cs typeface="Times New Roman" panose="02020603050405020304" pitchFamily="18" charset="0"/>
              </a:rPr>
              <a:t>faife’au</a:t>
            </a:r>
            <a:r>
              <a:rPr lang="en-NZ" sz="1800" i="1" dirty="0">
                <a:effectLst/>
                <a:latin typeface="Calibri" panose="020F0502020204030204" pitchFamily="34" charset="0"/>
                <a:ea typeface="Calibri" panose="020F0502020204030204" pitchFamily="34" charset="0"/>
                <a:cs typeface="Times New Roman" panose="02020603050405020304" pitchFamily="18" charset="0"/>
              </a:rPr>
              <a:t> </a:t>
            </a:r>
            <a:r>
              <a:rPr lang="en-NZ" sz="1800" dirty="0">
                <a:effectLst/>
                <a:latin typeface="Calibri" panose="020F0502020204030204" pitchFamily="34" charset="0"/>
                <a:ea typeface="Calibri" panose="020F0502020204030204" pitchFamily="34" charset="0"/>
                <a:cs typeface="Times New Roman" panose="02020603050405020304" pitchFamily="18" charset="0"/>
              </a:rPr>
              <a:t>is to exhibit the godly characteristics of worship, faith, love, family, respect, honour, hospitality, sacrifice and community.</a:t>
            </a:r>
            <a:r>
              <a:rPr lang="en-NZ" dirty="0">
                <a:effectLst/>
              </a:rPr>
              <a:t> </a:t>
            </a:r>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pPr/>
              <a:t>10</a:t>
            </a:fld>
            <a:endParaRPr lang="en-AU" dirty="0"/>
          </a:p>
        </p:txBody>
      </p:sp>
    </p:spTree>
    <p:extLst>
      <p:ext uri="{BB962C8B-B14F-4D97-AF65-F5344CB8AC3E}">
        <p14:creationId xmlns:p14="http://schemas.microsoft.com/office/powerpoint/2010/main" val="95625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sz="1800" dirty="0">
                <a:effectLst/>
                <a:latin typeface="Calibri" panose="020F0502020204030204" pitchFamily="34" charset="0"/>
                <a:ea typeface="Calibri" panose="020F0502020204030204" pitchFamily="34" charset="0"/>
              </a:rPr>
              <a:t>I quite like the </a:t>
            </a:r>
            <a:r>
              <a:rPr lang="en-NZ" sz="1800" i="1" dirty="0" err="1">
                <a:effectLst/>
                <a:latin typeface="Calibri" panose="020F0502020204030204" pitchFamily="34" charset="0"/>
                <a:ea typeface="Calibri" panose="020F0502020204030204" pitchFamily="34" charset="0"/>
                <a:cs typeface="Times New Roman" panose="02020603050405020304" pitchFamily="18" charset="0"/>
              </a:rPr>
              <a:t>aofa’alupega</a:t>
            </a:r>
            <a:r>
              <a:rPr lang="en-NZ" sz="1800" dirty="0">
                <a:effectLst/>
                <a:latin typeface="Calibri" panose="020F0502020204030204" pitchFamily="34" charset="0"/>
                <a:ea typeface="Calibri" panose="020F0502020204030204" pitchFamily="34" charset="0"/>
                <a:cs typeface="Times New Roman" panose="02020603050405020304" pitchFamily="18" charset="0"/>
              </a:rPr>
              <a:t> part of being a Samoan pastor! The privileges and comforts are generous. The treatment due to the status, certainly make me feel very important, and even special.</a:t>
            </a:r>
            <a:r>
              <a:rPr lang="en-NZ" dirty="0">
                <a:effectLst/>
              </a:rPr>
              <a:t> </a:t>
            </a:r>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pPr/>
              <a:t>11</a:t>
            </a:fld>
            <a:endParaRPr lang="en-AU" dirty="0"/>
          </a:p>
        </p:txBody>
      </p:sp>
    </p:spTree>
    <p:extLst>
      <p:ext uri="{BB962C8B-B14F-4D97-AF65-F5344CB8AC3E}">
        <p14:creationId xmlns:p14="http://schemas.microsoft.com/office/powerpoint/2010/main" val="18483646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600"/>
              </a:spcAft>
            </a:pPr>
            <a:r>
              <a:rPr lang="en-NZ" sz="1800" dirty="0">
                <a:effectLst/>
                <a:latin typeface="Calibri" panose="020F0502020204030204" pitchFamily="34" charset="0"/>
                <a:ea typeface="Calibri" panose="020F0502020204030204" pitchFamily="34" charset="0"/>
                <a:cs typeface="Times New Roman" panose="02020603050405020304" pitchFamily="18" charset="0"/>
              </a:rPr>
              <a:t>Thankfully, our God is good to me.</a:t>
            </a:r>
          </a:p>
          <a:p>
            <a:pPr>
              <a:lnSpc>
                <a:spcPct val="115000"/>
              </a:lnSpc>
              <a:spcAft>
                <a:spcPts val="600"/>
              </a:spcAft>
            </a:pPr>
            <a:r>
              <a:rPr lang="en-NZ" sz="1800" dirty="0">
                <a:effectLst/>
                <a:latin typeface="Calibri" panose="020F0502020204030204" pitchFamily="34" charset="0"/>
                <a:ea typeface="Calibri" panose="020F0502020204030204" pitchFamily="34" charset="0"/>
                <a:cs typeface="Calibri" panose="020F0502020204030204" pitchFamily="34" charset="0"/>
              </a:rPr>
              <a:t> </a:t>
            </a:r>
            <a:endParaRPr lang="en-NZ" sz="1800" dirty="0">
              <a:effectLst/>
              <a:latin typeface="Calibri" panose="020F0502020204030204" pitchFamily="34" charset="0"/>
              <a:ea typeface="Calibri" panose="020F0502020204030204" pitchFamily="34" charset="0"/>
              <a:cs typeface="Times New Roman" panose="02020603050405020304" pitchFamily="18" charset="0"/>
            </a:endParaRPr>
          </a:p>
          <a:p>
            <a:r>
              <a:rPr lang="en-NZ" sz="1800" dirty="0">
                <a:effectLst/>
                <a:latin typeface="Calibri" panose="020F0502020204030204" pitchFamily="34" charset="0"/>
                <a:ea typeface="Calibri" panose="020F0502020204030204" pitchFamily="34" charset="0"/>
              </a:rPr>
              <a:t>I am so grateful that God regularly brings me back to reality when I start to get </a:t>
            </a:r>
            <a:r>
              <a:rPr lang="en-NZ" sz="1800" dirty="0">
                <a:effectLst/>
                <a:latin typeface="Calibri" panose="020F0502020204030204" pitchFamily="34" charset="0"/>
                <a:ea typeface="Calibri" panose="020F0502020204030204" pitchFamily="34" charset="0"/>
                <a:cs typeface="Times New Roman" panose="02020603050405020304" pitchFamily="18" charset="0"/>
              </a:rPr>
              <a:t>‘big-headed’! He reminds me that He has called me to be on God’s mission as a Jesus-like servant-disciple when get into ‘I deserve’ mode. I am called and sent to be a </a:t>
            </a:r>
            <a:r>
              <a:rPr lang="en-NZ" sz="1800" i="1" dirty="0" err="1">
                <a:effectLst/>
                <a:latin typeface="Calibri" panose="020F0502020204030204" pitchFamily="34" charset="0"/>
                <a:ea typeface="Calibri" panose="020F0502020204030204" pitchFamily="34" charset="0"/>
                <a:cs typeface="Times New Roman" panose="02020603050405020304" pitchFamily="18" charset="0"/>
              </a:rPr>
              <a:t>faife’au</a:t>
            </a:r>
            <a:r>
              <a:rPr lang="en-NZ" sz="1800" i="1" dirty="0">
                <a:effectLst/>
                <a:latin typeface="Calibri" panose="020F0502020204030204" pitchFamily="34" charset="0"/>
                <a:ea typeface="Calibri" panose="020F0502020204030204" pitchFamily="34" charset="0"/>
                <a:cs typeface="Times New Roman" panose="02020603050405020304" pitchFamily="18" charset="0"/>
              </a:rPr>
              <a:t> </a:t>
            </a:r>
            <a:r>
              <a:rPr lang="en-NZ" sz="1800" dirty="0">
                <a:effectLst/>
                <a:latin typeface="Calibri" panose="020F0502020204030204" pitchFamily="34" charset="0"/>
                <a:ea typeface="Calibri" panose="020F0502020204030204" pitchFamily="34" charset="0"/>
                <a:cs typeface="Times New Roman" panose="02020603050405020304" pitchFamily="18" charset="0"/>
              </a:rPr>
              <a:t>emulating the selfless, sacrificing, and submitting example of Christ.</a:t>
            </a:r>
            <a:r>
              <a:rPr lang="en-NZ" dirty="0">
                <a:effectLst/>
              </a:rPr>
              <a:t> </a:t>
            </a:r>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pPr/>
              <a:t>12</a:t>
            </a:fld>
            <a:endParaRPr lang="en-AU" dirty="0"/>
          </a:p>
        </p:txBody>
      </p:sp>
    </p:spTree>
    <p:extLst>
      <p:ext uri="{BB962C8B-B14F-4D97-AF65-F5344CB8AC3E}">
        <p14:creationId xmlns:p14="http://schemas.microsoft.com/office/powerpoint/2010/main" val="18513400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sz="1800" dirty="0">
                <a:effectLst/>
                <a:latin typeface="Calibri" panose="020F0502020204030204" pitchFamily="34" charset="0"/>
                <a:ea typeface="Calibri" panose="020F0502020204030204" pitchFamily="34" charset="0"/>
              </a:rPr>
              <a:t>This tension in my thinking between </a:t>
            </a:r>
            <a:r>
              <a:rPr lang="en-NZ" sz="1800" i="1" dirty="0" err="1">
                <a:effectLst/>
                <a:latin typeface="Calibri" panose="020F0502020204030204" pitchFamily="34" charset="0"/>
                <a:ea typeface="Calibri" panose="020F0502020204030204" pitchFamily="34" charset="0"/>
                <a:cs typeface="Times New Roman" panose="02020603050405020304" pitchFamily="18" charset="0"/>
              </a:rPr>
              <a:t>aofa’aluega</a:t>
            </a:r>
            <a:r>
              <a:rPr lang="en-NZ" sz="1800" dirty="0">
                <a:effectLst/>
                <a:latin typeface="Calibri" panose="020F0502020204030204" pitchFamily="34" charset="0"/>
                <a:ea typeface="Calibri" panose="020F0502020204030204" pitchFamily="34" charset="0"/>
                <a:cs typeface="Times New Roman" panose="02020603050405020304" pitchFamily="18" charset="0"/>
              </a:rPr>
              <a:t> and </a:t>
            </a:r>
            <a:r>
              <a:rPr lang="en-NZ" sz="1800" i="1" dirty="0" err="1">
                <a:effectLst/>
                <a:latin typeface="Calibri" panose="020F0502020204030204" pitchFamily="34" charset="0"/>
                <a:ea typeface="Calibri" panose="020F0502020204030204" pitchFamily="34" charset="0"/>
                <a:cs typeface="Times New Roman" panose="02020603050405020304" pitchFamily="18" charset="0"/>
              </a:rPr>
              <a:t>faife’au</a:t>
            </a:r>
            <a:r>
              <a:rPr lang="en-NZ" sz="1800" dirty="0">
                <a:effectLst/>
                <a:latin typeface="Calibri" panose="020F0502020204030204" pitchFamily="34" charset="0"/>
                <a:ea typeface="Calibri" panose="020F0502020204030204" pitchFamily="34" charset="0"/>
                <a:cs typeface="Times New Roman" panose="02020603050405020304" pitchFamily="18" charset="0"/>
              </a:rPr>
              <a:t> is what I believe the Apostle Paul is referring to when he encourages us to, </a:t>
            </a:r>
            <a:r>
              <a:rPr lang="en-NZ" sz="1800" i="1" dirty="0">
                <a:effectLst/>
                <a:latin typeface="Calibri" panose="020F0502020204030204" pitchFamily="34" charset="0"/>
                <a:ea typeface="Calibri" panose="020F0502020204030204" pitchFamily="34" charset="0"/>
                <a:cs typeface="Times New Roman" panose="02020603050405020304" pitchFamily="18" charset="0"/>
              </a:rPr>
              <a:t>‘Let this mind be in you which was also in Christ Jesus.’</a:t>
            </a:r>
            <a:r>
              <a:rPr lang="en-NZ" dirty="0">
                <a:effectLst/>
              </a:rPr>
              <a:t> </a:t>
            </a:r>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pPr/>
              <a:t>13</a:t>
            </a:fld>
            <a:endParaRPr lang="en-AU" dirty="0"/>
          </a:p>
        </p:txBody>
      </p:sp>
    </p:spTree>
    <p:extLst>
      <p:ext uri="{BB962C8B-B14F-4D97-AF65-F5344CB8AC3E}">
        <p14:creationId xmlns:p14="http://schemas.microsoft.com/office/powerpoint/2010/main" val="10026697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sz="1800" dirty="0">
                <a:effectLst/>
                <a:latin typeface="Calibri" panose="020F0502020204030204" pitchFamily="34" charset="0"/>
                <a:ea typeface="Calibri" panose="020F0502020204030204" pitchFamily="34" charset="0"/>
              </a:rPr>
              <a:t>This week we have reflected together on God</a:t>
            </a:r>
            <a:r>
              <a:rPr lang="en-NZ" sz="1800" dirty="0">
                <a:effectLst/>
                <a:latin typeface="Calibri" panose="020F0502020204030204" pitchFamily="34" charset="0"/>
                <a:ea typeface="Calibri" panose="020F0502020204030204" pitchFamily="34" charset="0"/>
                <a:cs typeface="Times New Roman" panose="02020603050405020304" pitchFamily="18" charset="0"/>
              </a:rPr>
              <a:t>’s healing for our minds and bodies. For some of us the topics covered will have been challenging, but it is with hope that what we have learned will be of benefit; whether you or someone you know or love has experienced a mental health challenge, or is living with a mental health illness know that God is on your side. A mental health challenge does not mean we lose our connection with God. </a:t>
            </a:r>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pPr/>
              <a:t>14</a:t>
            </a:fld>
            <a:endParaRPr lang="en-AU" dirty="0"/>
          </a:p>
        </p:txBody>
      </p:sp>
    </p:spTree>
    <p:extLst>
      <p:ext uri="{BB962C8B-B14F-4D97-AF65-F5344CB8AC3E}">
        <p14:creationId xmlns:p14="http://schemas.microsoft.com/office/powerpoint/2010/main" val="41021625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sz="1800" dirty="0">
                <a:effectLst/>
                <a:latin typeface="Calibri" panose="020F0502020204030204" pitchFamily="34" charset="0"/>
                <a:ea typeface="Calibri" panose="020F0502020204030204" pitchFamily="34" charset="0"/>
                <a:cs typeface="Times New Roman" panose="02020603050405020304" pitchFamily="18" charset="0"/>
              </a:rPr>
              <a:t>Our loving God created us to experience wellness and wholeness of life, however sin entered our existence bringing ill health, pain and suffering. </a:t>
            </a:r>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pPr/>
              <a:t>15</a:t>
            </a:fld>
            <a:endParaRPr lang="en-AU" dirty="0"/>
          </a:p>
        </p:txBody>
      </p:sp>
    </p:spTree>
    <p:extLst>
      <p:ext uri="{BB962C8B-B14F-4D97-AF65-F5344CB8AC3E}">
        <p14:creationId xmlns:p14="http://schemas.microsoft.com/office/powerpoint/2010/main" val="1198906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sz="1800" dirty="0">
                <a:effectLst/>
                <a:latin typeface="Calibri" panose="020F0502020204030204" pitchFamily="34" charset="0"/>
                <a:ea typeface="Calibri" panose="020F0502020204030204" pitchFamily="34" charset="0"/>
                <a:cs typeface="Times New Roman" panose="02020603050405020304" pitchFamily="18" charset="0"/>
              </a:rPr>
              <a:t>The good news is that God sent Jesus to restore the brokenness caused by sin in our lives. God’s healing of our minds and is a life-time commission of trusting in His divine will, Word, and way.</a:t>
            </a:r>
            <a:r>
              <a:rPr lang="en-NZ" dirty="0">
                <a:effectLst/>
              </a:rPr>
              <a:t> </a:t>
            </a:r>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pPr/>
              <a:t>16</a:t>
            </a:fld>
            <a:endParaRPr lang="en-AU" dirty="0"/>
          </a:p>
        </p:txBody>
      </p:sp>
    </p:spTree>
    <p:extLst>
      <p:ext uri="{BB962C8B-B14F-4D97-AF65-F5344CB8AC3E}">
        <p14:creationId xmlns:p14="http://schemas.microsoft.com/office/powerpoint/2010/main" val="305401525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pPr>
            <a:r>
              <a:rPr lang="en-US" sz="1800" dirty="0">
                <a:ln>
                  <a:noFill/>
                </a:ln>
                <a:solidFill>
                  <a:srgbClr val="000000"/>
                </a:solidFill>
                <a:effectLst/>
                <a:latin typeface="Calibri" panose="020F0502020204030204" pitchFamily="34" charset="0"/>
                <a:ea typeface="Calibri" panose="020F0502020204030204" pitchFamily="34" charset="0"/>
                <a:cs typeface="Arial Unicode MS" panose="020B0604020202020204" pitchFamily="34" charset="-128"/>
              </a:rPr>
              <a:t>At the very </a:t>
            </a:r>
            <a:r>
              <a:rPr lang="en-US" sz="1800" dirty="0" err="1">
                <a:ln>
                  <a:noFill/>
                </a:ln>
                <a:solidFill>
                  <a:srgbClr val="000000"/>
                </a:solidFill>
                <a:effectLst/>
                <a:latin typeface="Calibri" panose="020F0502020204030204" pitchFamily="34" charset="0"/>
                <a:ea typeface="Calibri" panose="020F0502020204030204" pitchFamily="34" charset="0"/>
                <a:cs typeface="Arial Unicode MS" panose="020B0604020202020204" pitchFamily="34" charset="-128"/>
              </a:rPr>
              <a:t>centre</a:t>
            </a:r>
            <a:r>
              <a:rPr lang="en-US" sz="1800" dirty="0">
                <a:ln>
                  <a:noFill/>
                </a:ln>
                <a:solidFill>
                  <a:srgbClr val="000000"/>
                </a:solidFill>
                <a:effectLst/>
                <a:latin typeface="Calibri" panose="020F0502020204030204" pitchFamily="34" charset="0"/>
                <a:ea typeface="Calibri" panose="020F0502020204030204" pitchFamily="34" charset="0"/>
                <a:cs typeface="Arial Unicode MS" panose="020B0604020202020204" pitchFamily="34" charset="-128"/>
              </a:rPr>
              <a:t> of following God</a:t>
            </a:r>
            <a:r>
              <a:rPr lang="en-US" sz="1800" dirty="0">
                <a:ln>
                  <a:noFill/>
                </a:ln>
                <a:solidFill>
                  <a:srgbClr val="000000"/>
                </a:solidFill>
                <a:effectLst/>
                <a:latin typeface="Calibri" panose="020F0502020204030204" pitchFamily="34" charset="0"/>
                <a:ea typeface="Arial Unicode MS" panose="020B0604020202020204" pitchFamily="34" charset="-128"/>
                <a:cs typeface="Arial Unicode MS" panose="020B0604020202020204" pitchFamily="34" charset="-128"/>
              </a:rPr>
              <a:t>’s way, obeying His will and trusting His Word is the health of our minds. Our thoughts, decisions, habits, and emotions are worked through in our souls as we interact with the world around us. To confront the impact of sin in and around us God offers to us the ‘mindset of Christ Jesus’.</a:t>
            </a:r>
            <a:endParaRPr lang="en-NZ" sz="1800" dirty="0">
              <a:ln>
                <a:noFill/>
              </a:ln>
              <a:solidFill>
                <a:srgbClr val="000000"/>
              </a:solidFill>
              <a:effectLst/>
              <a:latin typeface="Helvetica Neue" panose="02000503000000020004" pitchFamily="2" charset="0"/>
              <a:ea typeface="Arial Unicode MS" panose="020B0604020202020204" pitchFamily="34" charset="-128"/>
              <a:cs typeface="Arial Unicode MS" panose="020B0604020202020204" pitchFamily="34" charset="-128"/>
            </a:endParaRPr>
          </a:p>
          <a:p>
            <a:pPr>
              <a:lnSpc>
                <a:spcPct val="115000"/>
              </a:lnSpc>
            </a:pPr>
            <a:r>
              <a:rPr lang="en-US" sz="1800" dirty="0">
                <a:ln>
                  <a:noFill/>
                </a:ln>
                <a:solidFill>
                  <a:srgbClr val="000000"/>
                </a:solidFill>
                <a:effectLst/>
                <a:latin typeface="Calibri" panose="020F0502020204030204" pitchFamily="34" charset="0"/>
                <a:ea typeface="Calibri" panose="020F0502020204030204" pitchFamily="34" charset="0"/>
                <a:cs typeface="Arial Unicode MS" panose="020B0604020202020204" pitchFamily="34" charset="-128"/>
              </a:rPr>
              <a:t> </a:t>
            </a:r>
            <a:endParaRPr lang="en-NZ" sz="1800" dirty="0">
              <a:ln>
                <a:noFill/>
              </a:ln>
              <a:solidFill>
                <a:srgbClr val="000000"/>
              </a:solidFill>
              <a:effectLst/>
              <a:latin typeface="Helvetica Neue" panose="02000503000000020004" pitchFamily="2" charset="0"/>
              <a:ea typeface="Arial Unicode MS" panose="020B0604020202020204" pitchFamily="34" charset="-128"/>
              <a:cs typeface="Arial Unicode MS" panose="020B0604020202020204" pitchFamily="34" charset="-128"/>
            </a:endParaRPr>
          </a:p>
          <a:p>
            <a:r>
              <a:rPr lang="en-NZ" sz="1800" dirty="0">
                <a:effectLst/>
                <a:latin typeface="Calibri" panose="020F0502020204030204" pitchFamily="34" charset="0"/>
                <a:ea typeface="Calibri" panose="020F0502020204030204" pitchFamily="34" charset="0"/>
              </a:rPr>
              <a:t>God invites us to think as Jesus thought!</a:t>
            </a:r>
            <a:r>
              <a:rPr lang="en-NZ" dirty="0">
                <a:effectLst/>
              </a:rPr>
              <a:t> </a:t>
            </a:r>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pPr/>
              <a:t>17</a:t>
            </a:fld>
            <a:endParaRPr lang="en-AU" dirty="0"/>
          </a:p>
        </p:txBody>
      </p:sp>
    </p:spTree>
    <p:extLst>
      <p:ext uri="{BB962C8B-B14F-4D97-AF65-F5344CB8AC3E}">
        <p14:creationId xmlns:p14="http://schemas.microsoft.com/office/powerpoint/2010/main" val="5373803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sz="1800" dirty="0">
                <a:effectLst/>
                <a:latin typeface="Calibri" panose="020F0502020204030204" pitchFamily="34" charset="0"/>
                <a:ea typeface="Calibri" panose="020F0502020204030204" pitchFamily="34" charset="0"/>
              </a:rPr>
              <a:t>God</a:t>
            </a:r>
            <a:r>
              <a:rPr lang="en-NZ" sz="1800" dirty="0">
                <a:effectLst/>
                <a:latin typeface="Calibri" panose="020F0502020204030204" pitchFamily="34" charset="0"/>
                <a:ea typeface="Calibri" panose="020F0502020204030204" pitchFamily="34" charset="0"/>
                <a:cs typeface="Times New Roman" panose="02020603050405020304" pitchFamily="18" charset="0"/>
              </a:rPr>
              <a:t>’s way includes looking for what is best for others even if that means foregoing what is ours to claim, this can be difficult when helping those with mental health challenges. bodies is a life-time commission of trusting in His divine will, Word, and way.</a:t>
            </a:r>
            <a:r>
              <a:rPr lang="en-NZ" dirty="0">
                <a:effectLst/>
              </a:rPr>
              <a:t> </a:t>
            </a:r>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pPr/>
              <a:t>18</a:t>
            </a:fld>
            <a:endParaRPr lang="en-AU" dirty="0"/>
          </a:p>
        </p:txBody>
      </p:sp>
    </p:spTree>
    <p:extLst>
      <p:ext uri="{BB962C8B-B14F-4D97-AF65-F5344CB8AC3E}">
        <p14:creationId xmlns:p14="http://schemas.microsoft.com/office/powerpoint/2010/main" val="41859738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sz="1800" dirty="0">
                <a:effectLst/>
                <a:latin typeface="Calibri" panose="020F0502020204030204" pitchFamily="34" charset="0"/>
                <a:ea typeface="Calibri" panose="020F0502020204030204" pitchFamily="34" charset="0"/>
              </a:rPr>
              <a:t>Our way and God</a:t>
            </a:r>
            <a:r>
              <a:rPr lang="en-NZ" sz="1800" dirty="0">
                <a:effectLst/>
                <a:latin typeface="Calibri" panose="020F0502020204030204" pitchFamily="34" charset="0"/>
                <a:ea typeface="Calibri" panose="020F0502020204030204" pitchFamily="34" charset="0"/>
                <a:cs typeface="Times New Roman" panose="02020603050405020304" pitchFamily="18" charset="0"/>
              </a:rPr>
              <a:t>’s way are two incompatible ways of thinking. One is inward and promotes self. The other is outfacing and elevates sacrifice, service, and submission.</a:t>
            </a:r>
            <a:r>
              <a:rPr lang="en-NZ" dirty="0">
                <a:effectLst/>
              </a:rPr>
              <a:t> </a:t>
            </a:r>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pPr/>
              <a:t>19</a:t>
            </a:fld>
            <a:endParaRPr lang="en-AU" dirty="0"/>
          </a:p>
        </p:txBody>
      </p:sp>
    </p:spTree>
    <p:extLst>
      <p:ext uri="{BB962C8B-B14F-4D97-AF65-F5344CB8AC3E}">
        <p14:creationId xmlns:p14="http://schemas.microsoft.com/office/powerpoint/2010/main" val="29973842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800" b="1" dirty="0">
                <a:ln>
                  <a:noFill/>
                </a:ln>
                <a:solidFill>
                  <a:srgbClr val="000000"/>
                </a:solidFill>
                <a:effectLst/>
                <a:latin typeface="Helvetica Neue" panose="02000503000000020004" pitchFamily="2" charset="0"/>
                <a:ea typeface="Arial Unicode MS" panose="020B0604020202020204" pitchFamily="34" charset="-128"/>
                <a:cs typeface="Arial Unicode MS" panose="020B0604020202020204" pitchFamily="34" charset="-128"/>
              </a:rPr>
              <a:t>THINKING THE WAY JESUS THOUGHT</a:t>
            </a:r>
            <a:endParaRPr lang="en-NZ" sz="1800" b="1" dirty="0">
              <a:ln>
                <a:noFill/>
              </a:ln>
              <a:solidFill>
                <a:srgbClr val="000000"/>
              </a:solidFill>
              <a:effectLst/>
              <a:latin typeface="Helvetica Neue" panose="02000503000000020004" pitchFamily="2" charset="0"/>
              <a:ea typeface="Arial Unicode MS" panose="020B0604020202020204" pitchFamily="34" charset="-128"/>
              <a:cs typeface="Arial Unicode MS" panose="020B0604020202020204" pitchFamily="34" charset="-128"/>
            </a:endParaRPr>
          </a:p>
          <a:p>
            <a:pPr algn="l">
              <a:lnSpc>
                <a:spcPct val="107000"/>
              </a:lnSpc>
              <a:spcAft>
                <a:spcPts val="800"/>
              </a:spcAft>
            </a:pPr>
            <a:r>
              <a:rPr lang="en-NZ" sz="1800" dirty="0">
                <a:effectLst/>
                <a:latin typeface="Calibri" panose="020F0502020204030204" pitchFamily="34" charset="0"/>
                <a:ea typeface="Calibri" panose="020F0502020204030204" pitchFamily="34" charset="0"/>
                <a:cs typeface="Times New Roman" panose="02020603050405020304" pitchFamily="18" charset="0"/>
              </a:rPr>
              <a:t>The Goal of Spiritual Well-being</a:t>
            </a:r>
          </a:p>
          <a:p>
            <a:pPr algn="l">
              <a:lnSpc>
                <a:spcPct val="107000"/>
              </a:lnSpc>
              <a:spcAft>
                <a:spcPts val="800"/>
              </a:spcAft>
            </a:pPr>
            <a:r>
              <a:rPr lang="en-NZ" sz="1800" dirty="0">
                <a:effectLst/>
                <a:latin typeface="Calibri" panose="020F0502020204030204" pitchFamily="34" charset="0"/>
                <a:ea typeface="Calibri" panose="020F0502020204030204" pitchFamily="34" charset="0"/>
                <a:cs typeface="Times New Roman" panose="02020603050405020304" pitchFamily="18" charset="0"/>
              </a:rPr>
              <a:t> </a:t>
            </a:r>
          </a:p>
          <a:p>
            <a:pPr algn="l"/>
            <a:r>
              <a:rPr lang="en-NZ" sz="1800" dirty="0">
                <a:effectLst/>
                <a:latin typeface="Calibri" panose="020F0502020204030204" pitchFamily="34" charset="0"/>
                <a:ea typeface="Calibri" panose="020F0502020204030204" pitchFamily="34" charset="0"/>
                <a:cs typeface="Times New Roman" panose="02020603050405020304" pitchFamily="18" charset="0"/>
              </a:rPr>
              <a:t>Pastor Eddie </a:t>
            </a:r>
            <a:r>
              <a:rPr lang="en-NZ" sz="1800" dirty="0" err="1">
                <a:effectLst/>
                <a:latin typeface="Calibri" panose="020F0502020204030204" pitchFamily="34" charset="0"/>
                <a:ea typeface="Calibri" panose="020F0502020204030204" pitchFamily="34" charset="0"/>
                <a:cs typeface="Times New Roman" panose="02020603050405020304" pitchFamily="18" charset="0"/>
              </a:rPr>
              <a:t>Tupa’i</a:t>
            </a:r>
            <a:br>
              <a:rPr lang="en-NZ" sz="1800" dirty="0">
                <a:effectLst/>
                <a:latin typeface="Calibri" panose="020F0502020204030204" pitchFamily="34" charset="0"/>
                <a:ea typeface="Calibri" panose="020F0502020204030204" pitchFamily="34" charset="0"/>
                <a:cs typeface="Times New Roman" panose="02020603050405020304" pitchFamily="18" charset="0"/>
              </a:rPr>
            </a:br>
            <a:r>
              <a:rPr lang="en-NZ" sz="1800" dirty="0">
                <a:effectLst/>
                <a:latin typeface="Calibri" panose="020F0502020204030204" pitchFamily="34" charset="0"/>
                <a:ea typeface="Calibri" panose="020F0502020204030204" pitchFamily="34" charset="0"/>
                <a:cs typeface="Times New Roman" panose="02020603050405020304" pitchFamily="18" charset="0"/>
              </a:rPr>
              <a:t>President, New Zealand Pacific Union Conference</a:t>
            </a:r>
            <a:r>
              <a:rPr lang="en-NZ" sz="2800" dirty="0">
                <a:effectLst/>
              </a:rPr>
              <a:t> </a:t>
            </a:r>
            <a:endParaRPr lang="en-NZ" sz="1800" b="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78DA0135-ACB4-7A44-AA8D-03C325FB4FE6}" type="slidenum">
              <a:rPr lang="en-AU" smtClean="0"/>
              <a:t>2</a:t>
            </a:fld>
            <a:endParaRPr lang="en-AU"/>
          </a:p>
        </p:txBody>
      </p:sp>
    </p:spTree>
    <p:extLst>
      <p:ext uri="{BB962C8B-B14F-4D97-AF65-F5344CB8AC3E}">
        <p14:creationId xmlns:p14="http://schemas.microsoft.com/office/powerpoint/2010/main" val="4865172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sz="1800" dirty="0">
                <a:effectLst/>
                <a:latin typeface="Calibri" panose="020F0502020204030204" pitchFamily="34" charset="0"/>
                <a:ea typeface="Calibri" panose="020F0502020204030204" pitchFamily="34" charset="0"/>
              </a:rPr>
              <a:t>Our way of thinking has been impacted by the self-defeating disease of sin. Our thoughts are riddled with the viruses of selfishness, self-centredness, and pride. </a:t>
            </a:r>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pPr/>
              <a:t>20</a:t>
            </a:fld>
            <a:endParaRPr lang="en-AU" dirty="0"/>
          </a:p>
        </p:txBody>
      </p:sp>
    </p:spTree>
    <p:extLst>
      <p:ext uri="{BB962C8B-B14F-4D97-AF65-F5344CB8AC3E}">
        <p14:creationId xmlns:p14="http://schemas.microsoft.com/office/powerpoint/2010/main" val="42897559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sz="1800" dirty="0">
                <a:effectLst/>
                <a:latin typeface="Calibri" panose="020F0502020204030204" pitchFamily="34" charset="0"/>
                <a:ea typeface="Calibri" panose="020F0502020204030204" pitchFamily="34" charset="0"/>
              </a:rPr>
              <a:t>God</a:t>
            </a:r>
            <a:r>
              <a:rPr lang="en-NZ" sz="1800" dirty="0">
                <a:effectLst/>
                <a:latin typeface="Calibri" panose="020F0502020204030204" pitchFamily="34" charset="0"/>
                <a:ea typeface="Calibri" panose="020F0502020204030204" pitchFamily="34" charset="0"/>
                <a:cs typeface="Times New Roman" panose="02020603050405020304" pitchFamily="18" charset="0"/>
              </a:rPr>
              <a:t>’s way, as seen in Jesus, is founded in the principles of sacrifice, service, and submission. These attributes of God’s character are also the method of His mission to rescue humanity from the impacts of sin.</a:t>
            </a:r>
            <a:r>
              <a:rPr lang="en-NZ" dirty="0">
                <a:effectLst/>
              </a:rPr>
              <a:t> </a:t>
            </a:r>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pPr/>
              <a:t>21</a:t>
            </a:fld>
            <a:endParaRPr lang="en-AU" dirty="0"/>
          </a:p>
        </p:txBody>
      </p:sp>
    </p:spTree>
    <p:extLst>
      <p:ext uri="{BB962C8B-B14F-4D97-AF65-F5344CB8AC3E}">
        <p14:creationId xmlns:p14="http://schemas.microsoft.com/office/powerpoint/2010/main" val="200980937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sz="1800" dirty="0">
                <a:effectLst/>
                <a:latin typeface="Calibri" panose="020F0502020204030204" pitchFamily="34" charset="0"/>
                <a:ea typeface="Calibri" panose="020F0502020204030204" pitchFamily="34" charset="0"/>
              </a:rPr>
              <a:t>Let me share an example of a Samoan pastor who understood and was able to take on Jesus</a:t>
            </a:r>
            <a:r>
              <a:rPr lang="en-NZ" sz="1800" dirty="0">
                <a:effectLst/>
                <a:latin typeface="Calibri" panose="020F0502020204030204" pitchFamily="34" charset="0"/>
                <a:ea typeface="Calibri" panose="020F0502020204030204" pitchFamily="34" charset="0"/>
                <a:cs typeface="Times New Roman" panose="02020603050405020304" pitchFamily="18" charset="0"/>
              </a:rPr>
              <a:t>’ way of mission thinking. He is the late Pr. Eddie Erika. Pr. Eddie would intentionally find ways to avoid the preferential treatment given to Samoan pastors. He would do this not only because of who he was, but also to model and instruct. For example, he would refuse to sit at the head table that was reserved for pastors at special functions. However, I believe the most extraordinary ‘thinking like Jesus’ action that he took was in his retirement. When he retired from paid pastoral ministry Pr. Eddie made an unusual, even perplexing request. He asked that his ordination as a pastor also be retired. The truth be told, his ordination was his privilege to hold on to. He had ‘earned’ it. But when questioned he insisted on the withdrawal of his credentials, explaining that this was so he could no longer be treated as a pastor, but as one of the church members,</a:t>
            </a:r>
            <a:r>
              <a:rPr lang="en-NZ" dirty="0">
                <a:effectLst/>
              </a:rPr>
              <a:t> </a:t>
            </a:r>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pPr/>
              <a:t>22</a:t>
            </a:fld>
            <a:endParaRPr lang="en-AU" dirty="0"/>
          </a:p>
        </p:txBody>
      </p:sp>
    </p:spTree>
    <p:extLst>
      <p:ext uri="{BB962C8B-B14F-4D97-AF65-F5344CB8AC3E}">
        <p14:creationId xmlns:p14="http://schemas.microsoft.com/office/powerpoint/2010/main" val="197885576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sz="1800" dirty="0">
                <a:effectLst/>
                <a:latin typeface="Calibri" panose="020F0502020204030204" pitchFamily="34" charset="0"/>
                <a:ea typeface="Calibri" panose="020F0502020204030204" pitchFamily="34" charset="0"/>
              </a:rPr>
              <a:t>Jesus</a:t>
            </a:r>
            <a:r>
              <a:rPr lang="en-NZ" sz="1800" dirty="0">
                <a:effectLst/>
                <a:latin typeface="Calibri" panose="020F0502020204030204" pitchFamily="34" charset="0"/>
                <a:ea typeface="Calibri" panose="020F0502020204030204" pitchFamily="34" charset="0"/>
                <a:cs typeface="Times New Roman" panose="02020603050405020304" pitchFamily="18" charset="0"/>
              </a:rPr>
              <a:t>’ invites us to a way of thinking that recognises God is on a mission to rescue all of humanity from the entrapment of sin by defeating self-centredness, decreasing the grip of greed, and dismissing the desire to be better, higher, or greater than one another.</a:t>
            </a:r>
            <a:r>
              <a:rPr lang="en-NZ" dirty="0">
                <a:effectLst/>
              </a:rPr>
              <a:t> </a:t>
            </a:r>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pPr/>
              <a:t>23</a:t>
            </a:fld>
            <a:endParaRPr lang="en-AU" dirty="0"/>
          </a:p>
        </p:txBody>
      </p:sp>
    </p:spTree>
    <p:extLst>
      <p:ext uri="{BB962C8B-B14F-4D97-AF65-F5344CB8AC3E}">
        <p14:creationId xmlns:p14="http://schemas.microsoft.com/office/powerpoint/2010/main" val="201484082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sz="1800" dirty="0">
                <a:effectLst/>
                <a:latin typeface="Calibri" panose="020F0502020204030204" pitchFamily="34" charset="0"/>
                <a:ea typeface="Calibri" panose="020F0502020204030204" pitchFamily="34" charset="0"/>
              </a:rPr>
              <a:t>Our Father, through our Lord Jesus, and by the power of His Spirit calls us to give up our privilege, forsake our status, and give up earthly position for God</a:t>
            </a:r>
            <a:r>
              <a:rPr lang="en-NZ" sz="1800" dirty="0">
                <a:effectLst/>
                <a:latin typeface="Calibri" panose="020F0502020204030204" pitchFamily="34" charset="0"/>
                <a:ea typeface="Calibri" panose="020F0502020204030204" pitchFamily="34" charset="0"/>
                <a:cs typeface="Times New Roman" panose="02020603050405020304" pitchFamily="18" charset="0"/>
              </a:rPr>
              <a:t>’s plan of unity and equality for all people under the cross of Christ.</a:t>
            </a:r>
            <a:r>
              <a:rPr lang="en-NZ" dirty="0">
                <a:effectLst/>
              </a:rPr>
              <a:t> </a:t>
            </a:r>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pPr/>
              <a:t>24</a:t>
            </a:fld>
            <a:endParaRPr lang="en-AU" dirty="0"/>
          </a:p>
        </p:txBody>
      </p:sp>
    </p:spTree>
    <p:extLst>
      <p:ext uri="{BB962C8B-B14F-4D97-AF65-F5344CB8AC3E}">
        <p14:creationId xmlns:p14="http://schemas.microsoft.com/office/powerpoint/2010/main" val="336000670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800" dirty="0">
                <a:ln>
                  <a:noFill/>
                </a:ln>
                <a:solidFill>
                  <a:srgbClr val="000000"/>
                </a:solidFill>
                <a:effectLst/>
                <a:latin typeface="Calibri" panose="020F0502020204030204" pitchFamily="34" charset="0"/>
                <a:ea typeface="Arial Unicode MS" panose="020B0604020202020204" pitchFamily="34" charset="-128"/>
                <a:cs typeface="Arial Unicode MS" panose="020B0604020202020204" pitchFamily="34" charset="-128"/>
              </a:rPr>
              <a:t>“In your relationships with one another,</a:t>
            </a:r>
            <a:br>
              <a:rPr lang="en-US" sz="1800" dirty="0">
                <a:ln>
                  <a:noFill/>
                </a:ln>
                <a:solidFill>
                  <a:srgbClr val="000000"/>
                </a:solidFill>
                <a:effectLst/>
                <a:latin typeface="Calibri" panose="020F0502020204030204" pitchFamily="34" charset="0"/>
                <a:ea typeface="Arial Unicode MS" panose="020B0604020202020204" pitchFamily="34" charset="-128"/>
                <a:cs typeface="Arial Unicode MS" panose="020B0604020202020204" pitchFamily="34" charset="-128"/>
              </a:rPr>
            </a:br>
            <a:r>
              <a:rPr lang="en-US" sz="1800" dirty="0">
                <a:ln>
                  <a:noFill/>
                </a:ln>
                <a:solidFill>
                  <a:srgbClr val="000000"/>
                </a:solidFill>
                <a:effectLst/>
                <a:latin typeface="Calibri" panose="020F0502020204030204" pitchFamily="34" charset="0"/>
                <a:ea typeface="Arial Unicode MS" panose="020B0604020202020204" pitchFamily="34" charset="-128"/>
                <a:cs typeface="Arial Unicode MS" panose="020B0604020202020204" pitchFamily="34" charset="-128"/>
              </a:rPr>
              <a:t>have the same mindset as Christ Jesus:</a:t>
            </a:r>
            <a:br>
              <a:rPr lang="en-US" sz="1800" dirty="0">
                <a:ln>
                  <a:noFill/>
                </a:ln>
                <a:solidFill>
                  <a:srgbClr val="000000"/>
                </a:solidFill>
                <a:effectLst/>
                <a:latin typeface="Calibri" panose="020F0502020204030204" pitchFamily="34" charset="0"/>
                <a:ea typeface="Arial Unicode MS" panose="020B0604020202020204" pitchFamily="34" charset="-128"/>
                <a:cs typeface="Arial Unicode MS" panose="020B0604020202020204" pitchFamily="34" charset="-128"/>
              </a:rPr>
            </a:br>
            <a:r>
              <a:rPr lang="en-US" sz="1800" dirty="0">
                <a:ln>
                  <a:noFill/>
                </a:ln>
                <a:solidFill>
                  <a:srgbClr val="000000"/>
                </a:solidFill>
                <a:effectLst/>
                <a:latin typeface="Calibri" panose="020F0502020204030204" pitchFamily="34" charset="0"/>
                <a:ea typeface="Arial Unicode MS" panose="020B0604020202020204" pitchFamily="34" charset="-128"/>
                <a:cs typeface="Arial Unicode MS" panose="020B0604020202020204" pitchFamily="34" charset="-128"/>
              </a:rPr>
              <a:t>Who, being in very nature God,</a:t>
            </a:r>
            <a:br>
              <a:rPr lang="en-US" sz="1800" dirty="0">
                <a:ln>
                  <a:noFill/>
                </a:ln>
                <a:solidFill>
                  <a:srgbClr val="000000"/>
                </a:solidFill>
                <a:effectLst/>
                <a:latin typeface="Calibri" panose="020F0502020204030204" pitchFamily="34" charset="0"/>
                <a:ea typeface="Arial Unicode MS" panose="020B0604020202020204" pitchFamily="34" charset="-128"/>
                <a:cs typeface="Arial Unicode MS" panose="020B0604020202020204" pitchFamily="34" charset="-128"/>
              </a:rPr>
            </a:br>
            <a:r>
              <a:rPr lang="en-US" sz="1800" dirty="0">
                <a:ln>
                  <a:noFill/>
                </a:ln>
                <a:solidFill>
                  <a:srgbClr val="000000"/>
                </a:solidFill>
                <a:effectLst/>
                <a:latin typeface="Calibri" panose="020F0502020204030204" pitchFamily="34" charset="0"/>
                <a:ea typeface="Arial Unicode MS" panose="020B0604020202020204" pitchFamily="34" charset="-128"/>
                <a:cs typeface="Arial Unicode MS" panose="020B0604020202020204" pitchFamily="34" charset="-128"/>
              </a:rPr>
              <a:t>did not consider equality with God</a:t>
            </a:r>
            <a:br>
              <a:rPr lang="en-US" sz="1800" dirty="0">
                <a:ln>
                  <a:noFill/>
                </a:ln>
                <a:solidFill>
                  <a:srgbClr val="000000"/>
                </a:solidFill>
                <a:effectLst/>
                <a:latin typeface="Calibri" panose="020F0502020204030204" pitchFamily="34" charset="0"/>
                <a:ea typeface="Arial Unicode MS" panose="020B0604020202020204" pitchFamily="34" charset="-128"/>
                <a:cs typeface="Arial Unicode MS" panose="020B0604020202020204" pitchFamily="34" charset="-128"/>
              </a:rPr>
            </a:br>
            <a:r>
              <a:rPr lang="en-US" sz="1800" dirty="0">
                <a:ln>
                  <a:noFill/>
                </a:ln>
                <a:solidFill>
                  <a:srgbClr val="000000"/>
                </a:solidFill>
                <a:effectLst/>
                <a:latin typeface="Calibri" panose="020F0502020204030204" pitchFamily="34" charset="0"/>
                <a:ea typeface="Arial Unicode MS" panose="020B0604020202020204" pitchFamily="34" charset="-128"/>
                <a:cs typeface="Arial Unicode MS" panose="020B0604020202020204" pitchFamily="34" charset="-128"/>
              </a:rPr>
              <a:t>something to be used to his own advantage;</a:t>
            </a:r>
            <a:br>
              <a:rPr lang="en-US" sz="1800" dirty="0">
                <a:ln>
                  <a:noFill/>
                </a:ln>
                <a:solidFill>
                  <a:srgbClr val="000000"/>
                </a:solidFill>
                <a:effectLst/>
                <a:latin typeface="Calibri" panose="020F0502020204030204" pitchFamily="34" charset="0"/>
                <a:ea typeface="Arial Unicode MS" panose="020B0604020202020204" pitchFamily="34" charset="-128"/>
                <a:cs typeface="Arial Unicode MS" panose="020B0604020202020204" pitchFamily="34" charset="-128"/>
              </a:rPr>
            </a:br>
            <a:r>
              <a:rPr lang="en-US" sz="1800" dirty="0">
                <a:ln>
                  <a:noFill/>
                </a:ln>
                <a:solidFill>
                  <a:srgbClr val="000000"/>
                </a:solidFill>
                <a:effectLst/>
                <a:latin typeface="Calibri" panose="020F0502020204030204" pitchFamily="34" charset="0"/>
                <a:ea typeface="Arial Unicode MS" panose="020B0604020202020204" pitchFamily="34" charset="-128"/>
                <a:cs typeface="Arial Unicode MS" panose="020B0604020202020204" pitchFamily="34" charset="-128"/>
              </a:rPr>
              <a:t>rather, he made himself nothing</a:t>
            </a:r>
            <a:br>
              <a:rPr lang="en-US" sz="1800" dirty="0">
                <a:ln>
                  <a:noFill/>
                </a:ln>
                <a:solidFill>
                  <a:srgbClr val="000000"/>
                </a:solidFill>
                <a:effectLst/>
                <a:latin typeface="Calibri" panose="020F0502020204030204" pitchFamily="34" charset="0"/>
                <a:ea typeface="Arial Unicode MS" panose="020B0604020202020204" pitchFamily="34" charset="-128"/>
                <a:cs typeface="Arial Unicode MS" panose="020B0604020202020204" pitchFamily="34" charset="-128"/>
              </a:rPr>
            </a:br>
            <a:r>
              <a:rPr lang="en-US" sz="1800" dirty="0">
                <a:ln>
                  <a:noFill/>
                </a:ln>
                <a:solidFill>
                  <a:srgbClr val="000000"/>
                </a:solidFill>
                <a:effectLst/>
                <a:latin typeface="Calibri" panose="020F0502020204030204" pitchFamily="34" charset="0"/>
                <a:ea typeface="Arial Unicode MS" panose="020B0604020202020204" pitchFamily="34" charset="-128"/>
                <a:cs typeface="Arial Unicode MS" panose="020B0604020202020204" pitchFamily="34" charset="-128"/>
              </a:rPr>
              <a:t>by taking the very nature of a servant,</a:t>
            </a:r>
            <a:br>
              <a:rPr lang="en-US" sz="1800" dirty="0">
                <a:ln>
                  <a:noFill/>
                </a:ln>
                <a:solidFill>
                  <a:srgbClr val="000000"/>
                </a:solidFill>
                <a:effectLst/>
                <a:latin typeface="Calibri" panose="020F0502020204030204" pitchFamily="34" charset="0"/>
                <a:ea typeface="Arial Unicode MS" panose="020B0604020202020204" pitchFamily="34" charset="-128"/>
                <a:cs typeface="Arial Unicode MS" panose="020B0604020202020204" pitchFamily="34" charset="-128"/>
              </a:rPr>
            </a:br>
            <a:r>
              <a:rPr lang="en-US" sz="1800" dirty="0">
                <a:ln>
                  <a:noFill/>
                </a:ln>
                <a:solidFill>
                  <a:srgbClr val="000000"/>
                </a:solidFill>
                <a:effectLst/>
                <a:latin typeface="Calibri" panose="020F0502020204030204" pitchFamily="34" charset="0"/>
                <a:ea typeface="Arial Unicode MS" panose="020B0604020202020204" pitchFamily="34" charset="-128"/>
                <a:cs typeface="Arial Unicode MS" panose="020B0604020202020204" pitchFamily="34" charset="-128"/>
              </a:rPr>
              <a:t>being made in human likeness.</a:t>
            </a:r>
            <a:br>
              <a:rPr lang="en-US" sz="1800" dirty="0">
                <a:ln>
                  <a:noFill/>
                </a:ln>
                <a:solidFill>
                  <a:srgbClr val="000000"/>
                </a:solidFill>
                <a:effectLst/>
                <a:latin typeface="Calibri" panose="020F0502020204030204" pitchFamily="34" charset="0"/>
                <a:ea typeface="Arial Unicode MS" panose="020B0604020202020204" pitchFamily="34" charset="-128"/>
                <a:cs typeface="Arial Unicode MS" panose="020B0604020202020204" pitchFamily="34" charset="-128"/>
              </a:rPr>
            </a:br>
            <a:r>
              <a:rPr lang="en-US" sz="1800" dirty="0">
                <a:ln>
                  <a:noFill/>
                </a:ln>
                <a:solidFill>
                  <a:srgbClr val="000000"/>
                </a:solidFill>
                <a:effectLst/>
                <a:latin typeface="Calibri" panose="020F0502020204030204" pitchFamily="34" charset="0"/>
                <a:ea typeface="Arial Unicode MS" panose="020B0604020202020204" pitchFamily="34" charset="-128"/>
                <a:cs typeface="Arial Unicode MS" panose="020B0604020202020204" pitchFamily="34" charset="-128"/>
              </a:rPr>
              <a:t>And being found in appearance as a man,</a:t>
            </a:r>
            <a:br>
              <a:rPr lang="en-US" sz="1800" dirty="0">
                <a:ln>
                  <a:noFill/>
                </a:ln>
                <a:solidFill>
                  <a:srgbClr val="000000"/>
                </a:solidFill>
                <a:effectLst/>
                <a:latin typeface="Calibri" panose="020F0502020204030204" pitchFamily="34" charset="0"/>
                <a:ea typeface="Arial Unicode MS" panose="020B0604020202020204" pitchFamily="34" charset="-128"/>
                <a:cs typeface="Arial Unicode MS" panose="020B0604020202020204" pitchFamily="34" charset="-128"/>
              </a:rPr>
            </a:br>
            <a:r>
              <a:rPr lang="en-US" sz="1800" dirty="0">
                <a:ln>
                  <a:noFill/>
                </a:ln>
                <a:solidFill>
                  <a:srgbClr val="000000"/>
                </a:solidFill>
                <a:effectLst/>
                <a:latin typeface="Calibri" panose="020F0502020204030204" pitchFamily="34" charset="0"/>
                <a:ea typeface="Arial Unicode MS" panose="020B0604020202020204" pitchFamily="34" charset="-128"/>
                <a:cs typeface="Arial Unicode MS" panose="020B0604020202020204" pitchFamily="34" charset="-128"/>
              </a:rPr>
              <a:t>he humbled himself</a:t>
            </a:r>
            <a:br>
              <a:rPr lang="en-US" sz="1800" dirty="0">
                <a:ln>
                  <a:noFill/>
                </a:ln>
                <a:solidFill>
                  <a:srgbClr val="000000"/>
                </a:solidFill>
                <a:effectLst/>
                <a:latin typeface="Calibri" panose="020F0502020204030204" pitchFamily="34" charset="0"/>
                <a:ea typeface="Arial Unicode MS" panose="020B0604020202020204" pitchFamily="34" charset="-128"/>
                <a:cs typeface="Arial Unicode MS" panose="020B0604020202020204" pitchFamily="34" charset="-128"/>
              </a:rPr>
            </a:br>
            <a:r>
              <a:rPr lang="en-US" sz="1800" dirty="0">
                <a:ln>
                  <a:noFill/>
                </a:ln>
                <a:solidFill>
                  <a:srgbClr val="000000"/>
                </a:solidFill>
                <a:effectLst/>
                <a:latin typeface="Calibri" panose="020F0502020204030204" pitchFamily="34" charset="0"/>
                <a:ea typeface="Arial Unicode MS" panose="020B0604020202020204" pitchFamily="34" charset="-128"/>
                <a:cs typeface="Arial Unicode MS" panose="020B0604020202020204" pitchFamily="34" charset="-128"/>
              </a:rPr>
              <a:t>by becoming obedient to death</a:t>
            </a:r>
            <a:br>
              <a:rPr lang="en-US" sz="1800" dirty="0">
                <a:ln>
                  <a:noFill/>
                </a:ln>
                <a:solidFill>
                  <a:srgbClr val="000000"/>
                </a:solidFill>
                <a:effectLst/>
                <a:latin typeface="Calibri" panose="020F0502020204030204" pitchFamily="34" charset="0"/>
                <a:ea typeface="Arial Unicode MS" panose="020B0604020202020204" pitchFamily="34" charset="-128"/>
                <a:cs typeface="Arial Unicode MS" panose="020B0604020202020204" pitchFamily="34" charset="-128"/>
              </a:rPr>
            </a:br>
            <a:r>
              <a:rPr lang="en-US" sz="1800" dirty="0">
                <a:ln>
                  <a:noFill/>
                </a:ln>
                <a:solidFill>
                  <a:srgbClr val="000000"/>
                </a:solidFill>
                <a:effectLst/>
                <a:latin typeface="Calibri" panose="020F0502020204030204" pitchFamily="34" charset="0"/>
                <a:ea typeface="Arial Unicode MS" panose="020B0604020202020204" pitchFamily="34" charset="-128"/>
                <a:cs typeface="Arial Unicode MS" panose="020B0604020202020204" pitchFamily="34" charset="-128"/>
              </a:rPr>
              <a:t>—even death on a cross.”</a:t>
            </a:r>
            <a:endParaRPr lang="en-NZ" sz="1800" dirty="0">
              <a:ln>
                <a:noFill/>
              </a:ln>
              <a:solidFill>
                <a:srgbClr val="000000"/>
              </a:solidFill>
              <a:effectLst/>
              <a:latin typeface="Helvetica Neue" panose="02000503000000020004" pitchFamily="2" charset="0"/>
              <a:ea typeface="Arial Unicode MS" panose="020B0604020202020204" pitchFamily="34" charset="-128"/>
              <a:cs typeface="Arial Unicode MS" panose="020B0604020202020204" pitchFamily="34" charset="-128"/>
            </a:endParaRPr>
          </a:p>
          <a:p>
            <a:pPr algn="l"/>
            <a:r>
              <a:rPr lang="en-US" sz="1800" dirty="0">
                <a:ln>
                  <a:noFill/>
                </a:ln>
                <a:solidFill>
                  <a:srgbClr val="000000"/>
                </a:solidFill>
                <a:effectLst/>
                <a:latin typeface="Calibri" panose="020F0502020204030204" pitchFamily="34" charset="0"/>
                <a:ea typeface="Calibri" panose="020F0502020204030204" pitchFamily="34" charset="0"/>
                <a:cs typeface="Arial Unicode MS" panose="020B0604020202020204" pitchFamily="34" charset="-128"/>
              </a:rPr>
              <a:t> </a:t>
            </a:r>
            <a:endParaRPr lang="en-NZ" sz="1800" dirty="0">
              <a:ln>
                <a:noFill/>
              </a:ln>
              <a:solidFill>
                <a:srgbClr val="000000"/>
              </a:solidFill>
              <a:effectLst/>
              <a:latin typeface="Helvetica Neue" panose="02000503000000020004" pitchFamily="2" charset="0"/>
              <a:ea typeface="Arial Unicode MS" panose="020B0604020202020204" pitchFamily="34" charset="-128"/>
              <a:cs typeface="Arial Unicode MS" panose="020B0604020202020204" pitchFamily="34" charset="-128"/>
            </a:endParaRPr>
          </a:p>
          <a:p>
            <a:pPr algn="l"/>
            <a:r>
              <a:rPr lang="en-NZ" sz="1800" dirty="0">
                <a:effectLst/>
                <a:latin typeface="Calibri" panose="020F0502020204030204" pitchFamily="34" charset="0"/>
                <a:ea typeface="Calibri" panose="020F0502020204030204" pitchFamily="34" charset="0"/>
                <a:cs typeface="Times New Roman" panose="02020603050405020304" pitchFamily="18" charset="0"/>
              </a:rPr>
              <a:t>Philippians 2:6-7 New International Version</a:t>
            </a:r>
            <a:r>
              <a:rPr lang="en-NZ" dirty="0">
                <a:effectLst/>
              </a:rPr>
              <a:t> </a:t>
            </a:r>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pPr/>
              <a:t>25</a:t>
            </a:fld>
            <a:endParaRPr lang="en-AU" dirty="0"/>
          </a:p>
        </p:txBody>
      </p:sp>
    </p:spTree>
    <p:extLst>
      <p:ext uri="{BB962C8B-B14F-4D97-AF65-F5344CB8AC3E}">
        <p14:creationId xmlns:p14="http://schemas.microsoft.com/office/powerpoint/2010/main" val="406605310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1" i="1" dirty="0">
                <a:ln>
                  <a:noFill/>
                </a:ln>
                <a:solidFill>
                  <a:srgbClr val="000000"/>
                </a:solidFill>
                <a:effectLst/>
                <a:latin typeface="Calibri" panose="020F0502020204030204" pitchFamily="34" charset="0"/>
                <a:ea typeface="Arial Unicode MS" panose="020B0604020202020204" pitchFamily="34" charset="-128"/>
                <a:cs typeface="Arial Unicode MS" panose="020B0604020202020204" pitchFamily="34" charset="-128"/>
              </a:rPr>
              <a:t>Suggestions for private reflection:</a:t>
            </a:r>
            <a:endParaRPr lang="en-NZ" sz="1800" dirty="0">
              <a:ln>
                <a:noFill/>
              </a:ln>
              <a:solidFill>
                <a:srgbClr val="000000"/>
              </a:solidFill>
              <a:effectLst/>
              <a:latin typeface="Helvetica Neue" panose="02000503000000020004" pitchFamily="2" charset="0"/>
              <a:ea typeface="Arial Unicode MS" panose="020B0604020202020204" pitchFamily="34" charset="-128"/>
              <a:cs typeface="Arial Unicode MS" panose="020B0604020202020204" pitchFamily="34" charset="-128"/>
            </a:endParaRPr>
          </a:p>
          <a:p>
            <a:pPr marL="342900" lvl="0" indent="-342900">
              <a:buFont typeface="Symbol" pitchFamily="2" charset="2"/>
              <a:buChar char=""/>
            </a:pPr>
            <a:r>
              <a:rPr lang="en-US" sz="1800" dirty="0">
                <a:ln>
                  <a:noFill/>
                </a:ln>
                <a:solidFill>
                  <a:srgbClr val="000000"/>
                </a:solidFill>
                <a:effectLst/>
                <a:latin typeface="Calibri" panose="020F0502020204030204" pitchFamily="34" charset="0"/>
                <a:ea typeface="Arial Unicode MS" panose="020B0604020202020204" pitchFamily="34" charset="-128"/>
                <a:cs typeface="Arial Unicode MS" panose="020B0604020202020204" pitchFamily="34" charset="-128"/>
              </a:rPr>
              <a:t>When thinking of my attitude towards mental health, in what way does my thinking align with that of Jesus and in what ways am I challenged?</a:t>
            </a:r>
            <a:endParaRPr lang="en-NZ" sz="1800" dirty="0">
              <a:ln>
                <a:noFill/>
              </a:ln>
              <a:solidFill>
                <a:srgbClr val="000000"/>
              </a:solidFill>
              <a:effectLst/>
              <a:latin typeface="Helvetica Neue" panose="02000503000000020004" pitchFamily="2" charset="0"/>
              <a:ea typeface="Arial Unicode MS" panose="020B0604020202020204" pitchFamily="34" charset="-128"/>
              <a:cs typeface="Arial Unicode MS" panose="020B0604020202020204" pitchFamily="34" charset="-128"/>
            </a:endParaRPr>
          </a:p>
          <a:p>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pPr/>
              <a:t>26</a:t>
            </a:fld>
            <a:endParaRPr lang="en-AU" dirty="0"/>
          </a:p>
        </p:txBody>
      </p:sp>
    </p:spTree>
    <p:extLst>
      <p:ext uri="{BB962C8B-B14F-4D97-AF65-F5344CB8AC3E}">
        <p14:creationId xmlns:p14="http://schemas.microsoft.com/office/powerpoint/2010/main" val="371288775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ln>
                  <a:noFill/>
                </a:ln>
                <a:solidFill>
                  <a:srgbClr val="000000"/>
                </a:solidFill>
                <a:effectLst/>
                <a:latin typeface="Calibri" panose="020F0502020204030204" pitchFamily="34" charset="0"/>
                <a:ea typeface="Arial Unicode MS" panose="020B0604020202020204" pitchFamily="34" charset="-128"/>
                <a:cs typeface="Arial Unicode MS" panose="020B0604020202020204" pitchFamily="34" charset="-128"/>
              </a:rPr>
              <a:t>Since I have come to know God, how have my priorities and my attitude to others changed? Can this be reflected in my interactions with those experiencing mental health challenges?</a:t>
            </a:r>
            <a:endParaRPr lang="en-NZ" sz="1800" dirty="0">
              <a:ln>
                <a:noFill/>
              </a:ln>
              <a:solidFill>
                <a:srgbClr val="000000"/>
              </a:solidFill>
              <a:effectLst/>
              <a:latin typeface="Helvetica Neue" panose="02000503000000020004" pitchFamily="2" charset="0"/>
              <a:ea typeface="Arial Unicode MS" panose="020B0604020202020204" pitchFamily="34" charset="-128"/>
              <a:cs typeface="Arial Unicode MS" panose="020B0604020202020204" pitchFamily="34" charset="-128"/>
            </a:endParaRPr>
          </a:p>
          <a:p>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pPr/>
              <a:t>27</a:t>
            </a:fld>
            <a:endParaRPr lang="en-AU" dirty="0"/>
          </a:p>
        </p:txBody>
      </p:sp>
    </p:spTree>
    <p:extLst>
      <p:ext uri="{BB962C8B-B14F-4D97-AF65-F5344CB8AC3E}">
        <p14:creationId xmlns:p14="http://schemas.microsoft.com/office/powerpoint/2010/main" val="368766442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ln>
                  <a:noFill/>
                </a:ln>
                <a:solidFill>
                  <a:srgbClr val="000000"/>
                </a:solidFill>
                <a:effectLst/>
                <a:latin typeface="Calibri" panose="020F0502020204030204" pitchFamily="34" charset="0"/>
                <a:ea typeface="Arial Unicode MS" panose="020B0604020202020204" pitchFamily="34" charset="-128"/>
                <a:cs typeface="Arial Unicode MS" panose="020B0604020202020204" pitchFamily="34" charset="-128"/>
              </a:rPr>
              <a:t>What Bible character reminds me of the</a:t>
            </a:r>
            <a:r>
              <a:rPr lang="en-US" sz="1800" i="1" dirty="0">
                <a:ln>
                  <a:noFill/>
                </a:ln>
                <a:solidFill>
                  <a:srgbClr val="000000"/>
                </a:solidFill>
                <a:effectLst/>
                <a:latin typeface="Calibri" panose="020F0502020204030204" pitchFamily="34" charset="0"/>
                <a:ea typeface="Arial Unicode MS" panose="020B0604020202020204" pitchFamily="34" charset="-128"/>
                <a:cs typeface="Arial Unicode MS" panose="020B0604020202020204" pitchFamily="34" charset="-128"/>
              </a:rPr>
              <a:t> ‘</a:t>
            </a:r>
            <a:r>
              <a:rPr lang="en-US" sz="1800" i="1" dirty="0" err="1">
                <a:ln>
                  <a:noFill/>
                </a:ln>
                <a:solidFill>
                  <a:srgbClr val="000000"/>
                </a:solidFill>
                <a:effectLst/>
                <a:latin typeface="Calibri" panose="020F0502020204030204" pitchFamily="34" charset="0"/>
                <a:ea typeface="Arial Unicode MS" panose="020B0604020202020204" pitchFamily="34" charset="-128"/>
                <a:cs typeface="Arial Unicode MS" panose="020B0604020202020204" pitchFamily="34" charset="-128"/>
              </a:rPr>
              <a:t>aofa’alupega</a:t>
            </a:r>
            <a:r>
              <a:rPr lang="en-US" sz="1800" i="1" dirty="0">
                <a:ln>
                  <a:noFill/>
                </a:ln>
                <a:solidFill>
                  <a:srgbClr val="000000"/>
                </a:solidFill>
                <a:effectLst/>
                <a:latin typeface="Calibri" panose="020F0502020204030204" pitchFamily="34" charset="0"/>
                <a:ea typeface="Arial Unicode MS" panose="020B0604020202020204" pitchFamily="34" charset="-128"/>
                <a:cs typeface="Arial Unicode MS" panose="020B0604020202020204" pitchFamily="34" charset="-128"/>
              </a:rPr>
              <a:t>’ </a:t>
            </a:r>
            <a:r>
              <a:rPr lang="en-US" sz="1800" dirty="0">
                <a:ln>
                  <a:noFill/>
                </a:ln>
                <a:solidFill>
                  <a:srgbClr val="000000"/>
                </a:solidFill>
                <a:effectLst/>
                <a:latin typeface="Calibri" panose="020F0502020204030204" pitchFamily="34" charset="0"/>
                <a:ea typeface="Arial Unicode MS" panose="020B0604020202020204" pitchFamily="34" charset="-128"/>
                <a:cs typeface="Arial Unicode MS" panose="020B0604020202020204" pitchFamily="34" charset="-128"/>
              </a:rPr>
              <a:t>(head of all titles) role of spiritual leadership?  Find a text to support this view.</a:t>
            </a:r>
            <a:endParaRPr lang="en-NZ" sz="1800" dirty="0">
              <a:ln>
                <a:noFill/>
              </a:ln>
              <a:solidFill>
                <a:srgbClr val="000000"/>
              </a:solidFill>
              <a:effectLst/>
              <a:latin typeface="Helvetica Neue" panose="02000503000000020004" pitchFamily="2" charset="0"/>
              <a:ea typeface="Arial Unicode MS" panose="020B0604020202020204" pitchFamily="34" charset="-128"/>
              <a:cs typeface="Arial Unicode MS" panose="020B0604020202020204" pitchFamily="34" charset="-128"/>
            </a:endParaRPr>
          </a:p>
          <a:p>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pPr/>
              <a:t>28</a:t>
            </a:fld>
            <a:endParaRPr lang="en-AU" dirty="0"/>
          </a:p>
        </p:txBody>
      </p:sp>
    </p:spTree>
    <p:extLst>
      <p:ext uri="{BB962C8B-B14F-4D97-AF65-F5344CB8AC3E}">
        <p14:creationId xmlns:p14="http://schemas.microsoft.com/office/powerpoint/2010/main" val="186656020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sz="1800" i="1" dirty="0">
                <a:effectLst/>
                <a:latin typeface="Calibri" panose="020F0502020204030204" pitchFamily="34" charset="0"/>
                <a:ea typeface="Calibri" panose="020F0502020204030204" pitchFamily="34" charset="0"/>
                <a:cs typeface="Times New Roman" panose="02020603050405020304" pitchFamily="18" charset="0"/>
              </a:rPr>
              <a:t>Other than Jesus, which Bible character is most closely aligned to the ‘</a:t>
            </a:r>
            <a:r>
              <a:rPr lang="en-NZ" sz="1800" i="1" dirty="0" err="1">
                <a:effectLst/>
                <a:latin typeface="Calibri" panose="020F0502020204030204" pitchFamily="34" charset="0"/>
                <a:ea typeface="Calibri" panose="020F0502020204030204" pitchFamily="34" charset="0"/>
                <a:cs typeface="Times New Roman" panose="02020603050405020304" pitchFamily="18" charset="0"/>
              </a:rPr>
              <a:t>faife’au</a:t>
            </a:r>
            <a:r>
              <a:rPr lang="en-NZ" sz="1800" i="1" dirty="0">
                <a:effectLst/>
                <a:latin typeface="Calibri" panose="020F0502020204030204" pitchFamily="34" charset="0"/>
                <a:ea typeface="Calibri" panose="020F0502020204030204" pitchFamily="34" charset="0"/>
                <a:cs typeface="Times New Roman" panose="02020603050405020304" pitchFamily="18" charset="0"/>
              </a:rPr>
              <a:t>’ </a:t>
            </a:r>
            <a:r>
              <a:rPr lang="en-NZ" sz="1800" dirty="0">
                <a:effectLst/>
                <a:latin typeface="Calibri" panose="020F0502020204030204" pitchFamily="34" charset="0"/>
                <a:ea typeface="Calibri" panose="020F0502020204030204" pitchFamily="34" charset="0"/>
                <a:cs typeface="Times New Roman" panose="02020603050405020304" pitchFamily="18" charset="0"/>
              </a:rPr>
              <a:t>(doer of chores) role of spiritual leadership? </a:t>
            </a:r>
            <a:r>
              <a:rPr lang="en-NZ" sz="1800">
                <a:effectLst/>
                <a:latin typeface="Calibri" panose="020F0502020204030204" pitchFamily="34" charset="0"/>
                <a:ea typeface="Calibri" panose="020F0502020204030204" pitchFamily="34" charset="0"/>
                <a:cs typeface="Times New Roman" panose="02020603050405020304" pitchFamily="18" charset="0"/>
              </a:rPr>
              <a:t>Find a text to support this view.</a:t>
            </a:r>
            <a:r>
              <a:rPr lang="en-NZ">
                <a:effectLst/>
              </a:rPr>
              <a:t> </a:t>
            </a:r>
            <a:endParaRPr lang="en-AU"/>
          </a:p>
        </p:txBody>
      </p:sp>
      <p:sp>
        <p:nvSpPr>
          <p:cNvPr id="4" name="Slide Number Placeholder 3"/>
          <p:cNvSpPr>
            <a:spLocks noGrp="1"/>
          </p:cNvSpPr>
          <p:nvPr>
            <p:ph type="sldNum" sz="quarter" idx="5"/>
          </p:nvPr>
        </p:nvSpPr>
        <p:spPr/>
        <p:txBody>
          <a:bodyPr/>
          <a:lstStyle/>
          <a:p>
            <a:fld id="{78DA0135-ACB4-7A44-AA8D-03C325FB4FE6}" type="slidenum">
              <a:rPr lang="en-AU" smtClean="0"/>
              <a:pPr/>
              <a:t>29</a:t>
            </a:fld>
            <a:endParaRPr lang="en-AU" dirty="0"/>
          </a:p>
        </p:txBody>
      </p:sp>
    </p:spTree>
    <p:extLst>
      <p:ext uri="{BB962C8B-B14F-4D97-AF65-F5344CB8AC3E}">
        <p14:creationId xmlns:p14="http://schemas.microsoft.com/office/powerpoint/2010/main" val="39341205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800" dirty="0">
                <a:ln>
                  <a:noFill/>
                </a:ln>
                <a:solidFill>
                  <a:srgbClr val="000000"/>
                </a:solidFill>
                <a:effectLst/>
                <a:latin typeface="Calibri" panose="020F0502020204030204" pitchFamily="34" charset="0"/>
                <a:ea typeface="Arial Unicode MS" panose="020B0604020202020204" pitchFamily="34" charset="-128"/>
                <a:cs typeface="Arial Unicode MS" panose="020B0604020202020204" pitchFamily="34" charset="-128"/>
              </a:rPr>
              <a:t>“Let this mind be in you which was also in Christ Jesus.”</a:t>
            </a:r>
            <a:endParaRPr lang="en-NZ" sz="1800" dirty="0">
              <a:ln>
                <a:noFill/>
              </a:ln>
              <a:solidFill>
                <a:srgbClr val="000000"/>
              </a:solidFill>
              <a:effectLst/>
              <a:latin typeface="Helvetica Neue" panose="02000503000000020004" pitchFamily="2" charset="0"/>
              <a:ea typeface="Arial Unicode MS" panose="020B0604020202020204" pitchFamily="34" charset="-128"/>
              <a:cs typeface="Arial Unicode MS" panose="020B0604020202020204" pitchFamily="34" charset="-128"/>
            </a:endParaRPr>
          </a:p>
          <a:p>
            <a:pPr algn="l"/>
            <a:r>
              <a:rPr lang="en-NZ" sz="1800" dirty="0">
                <a:effectLst/>
                <a:latin typeface="Calibri" panose="020F0502020204030204" pitchFamily="34" charset="0"/>
                <a:ea typeface="Calibri" panose="020F0502020204030204" pitchFamily="34" charset="0"/>
                <a:cs typeface="Times New Roman" panose="02020603050405020304" pitchFamily="18" charset="0"/>
              </a:rPr>
              <a:t>Philippians 2:5 New King James Version</a:t>
            </a:r>
            <a:r>
              <a:rPr lang="en-NZ" sz="2800" dirty="0">
                <a:effectLst/>
              </a:rPr>
              <a:t> </a:t>
            </a:r>
            <a:endParaRPr lang="en-NZ"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78DA0135-ACB4-7A44-AA8D-03C325FB4FE6}" type="slidenum">
              <a:rPr lang="en-AU" smtClean="0"/>
              <a:t>3</a:t>
            </a:fld>
            <a:endParaRPr lang="en-AU"/>
          </a:p>
        </p:txBody>
      </p:sp>
    </p:spTree>
    <p:extLst>
      <p:ext uri="{BB962C8B-B14F-4D97-AF65-F5344CB8AC3E}">
        <p14:creationId xmlns:p14="http://schemas.microsoft.com/office/powerpoint/2010/main" val="21922408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800" dirty="0">
                <a:ln>
                  <a:noFill/>
                </a:ln>
                <a:solidFill>
                  <a:srgbClr val="000000"/>
                </a:solidFill>
                <a:effectLst/>
                <a:latin typeface="Calibri" panose="020F0502020204030204" pitchFamily="34" charset="0"/>
                <a:ea typeface="Arial Unicode MS" panose="020B0604020202020204" pitchFamily="34" charset="-128"/>
                <a:cs typeface="Arial Unicode MS" panose="020B0604020202020204" pitchFamily="34" charset="-128"/>
              </a:rPr>
              <a:t>“Think of yourselves the way Christ Jesus thought of himself.”</a:t>
            </a:r>
            <a:endParaRPr lang="en-NZ" sz="1800" dirty="0">
              <a:ln>
                <a:noFill/>
              </a:ln>
              <a:solidFill>
                <a:srgbClr val="000000"/>
              </a:solidFill>
              <a:effectLst/>
              <a:latin typeface="Helvetica Neue" panose="02000503000000020004" pitchFamily="2" charset="0"/>
              <a:ea typeface="Arial Unicode MS" panose="020B0604020202020204" pitchFamily="34" charset="-128"/>
              <a:cs typeface="Arial Unicode MS" panose="020B0604020202020204" pitchFamily="34" charset="-128"/>
            </a:endParaRPr>
          </a:p>
          <a:p>
            <a:pPr algn="l"/>
            <a:r>
              <a:rPr lang="en-NZ" sz="1800" dirty="0">
                <a:effectLst/>
                <a:latin typeface="Calibri" panose="020F0502020204030204" pitchFamily="34" charset="0"/>
                <a:ea typeface="Calibri" panose="020F0502020204030204" pitchFamily="34" charset="0"/>
                <a:cs typeface="Times New Roman" panose="02020603050405020304" pitchFamily="18" charset="0"/>
              </a:rPr>
              <a:t>Philippians 2:5 The Message</a:t>
            </a:r>
            <a:r>
              <a:rPr lang="en-NZ" sz="2800" dirty="0">
                <a:effectLst/>
              </a:rPr>
              <a:t> </a:t>
            </a:r>
            <a:endParaRPr lang="en-NZ"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78DA0135-ACB4-7A44-AA8D-03C325FB4FE6}" type="slidenum">
              <a:rPr lang="en-AU" smtClean="0"/>
              <a:pPr/>
              <a:t>4</a:t>
            </a:fld>
            <a:endParaRPr lang="en-AU" dirty="0"/>
          </a:p>
        </p:txBody>
      </p:sp>
    </p:spTree>
    <p:extLst>
      <p:ext uri="{BB962C8B-B14F-4D97-AF65-F5344CB8AC3E}">
        <p14:creationId xmlns:p14="http://schemas.microsoft.com/office/powerpoint/2010/main" val="4902735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ctr">
              <a:lnSpc>
                <a:spcPct val="120000"/>
              </a:lnSpc>
              <a:spcAft>
                <a:spcPts val="565"/>
              </a:spcAft>
            </a:pPr>
            <a:r>
              <a:rPr lang="en-NZ" sz="1800" dirty="0">
                <a:effectLst/>
                <a:latin typeface="Calibri" panose="020F0502020204030204" pitchFamily="34" charset="0"/>
                <a:ea typeface="Calibri" panose="020F0502020204030204" pitchFamily="34" charset="0"/>
              </a:rPr>
              <a:t>Our closing devotion for Health Week has put our focus on the very real and increasing trials of those living with a mental health illness or experiencing a mental health challenge. We have learned of ways we can accept and support, encourage and affirm them, and withhold judgement. It is hoped that in doing so we have dispelled the stigma and shame that those experiencing these challenges might encounter.</a:t>
            </a:r>
            <a:r>
              <a:rPr lang="en-NZ" sz="2800" dirty="0">
                <a:effectLst/>
              </a:rPr>
              <a:t> </a:t>
            </a:r>
            <a:endParaRPr lang="en-NZ"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78DA0135-ACB4-7A44-AA8D-03C325FB4FE6}" type="slidenum">
              <a:rPr lang="en-AU" smtClean="0"/>
              <a:pPr/>
              <a:t>5</a:t>
            </a:fld>
            <a:endParaRPr lang="en-AU" dirty="0"/>
          </a:p>
        </p:txBody>
      </p:sp>
    </p:spTree>
    <p:extLst>
      <p:ext uri="{BB962C8B-B14F-4D97-AF65-F5344CB8AC3E}">
        <p14:creationId xmlns:p14="http://schemas.microsoft.com/office/powerpoint/2010/main" val="26395954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sz="1800" dirty="0">
                <a:effectLst/>
                <a:latin typeface="Calibri" panose="020F0502020204030204" pitchFamily="34" charset="0"/>
                <a:ea typeface="Calibri" panose="020F0502020204030204" pitchFamily="34" charset="0"/>
              </a:rPr>
              <a:t>Following this thought, and as a final focus it is my desire to challenge us to </a:t>
            </a:r>
            <a:r>
              <a:rPr lang="en-NZ" sz="1800" dirty="0">
                <a:effectLst/>
                <a:latin typeface="Calibri" panose="020F0502020204030204" pitchFamily="34" charset="0"/>
                <a:ea typeface="Calibri" panose="020F0502020204030204" pitchFamily="34" charset="0"/>
                <a:cs typeface="Times New Roman" panose="02020603050405020304" pitchFamily="18" charset="0"/>
              </a:rPr>
              <a:t>‘think the way Jesus thought’. This divine summons of the mind brings a sense of wonder as to how this could ever be possible. Join me in a brief exploration of this command through a personal tension, a reflection on the precious words of Philippians 2:5, a real-life example, and then seeking a response for how we can live this truth in our lives today.</a:t>
            </a:r>
            <a:r>
              <a:rPr lang="en-NZ" dirty="0">
                <a:effectLst/>
              </a:rPr>
              <a:t> </a:t>
            </a:r>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pPr/>
              <a:t>6</a:t>
            </a:fld>
            <a:endParaRPr lang="en-AU" dirty="0"/>
          </a:p>
        </p:txBody>
      </p:sp>
    </p:spTree>
    <p:extLst>
      <p:ext uri="{BB962C8B-B14F-4D97-AF65-F5344CB8AC3E}">
        <p14:creationId xmlns:p14="http://schemas.microsoft.com/office/powerpoint/2010/main" val="36387367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sz="1800" dirty="0">
                <a:effectLst/>
                <a:latin typeface="Calibri" panose="020F0502020204030204" pitchFamily="34" charset="0"/>
                <a:ea typeface="Calibri" panose="020F0502020204030204" pitchFamily="34" charset="0"/>
              </a:rPr>
              <a:t>I</a:t>
            </a:r>
            <a:r>
              <a:rPr lang="en-NZ" sz="1800" dirty="0">
                <a:effectLst/>
                <a:latin typeface="Calibri" panose="020F0502020204030204" pitchFamily="34" charset="0"/>
                <a:ea typeface="Calibri" panose="020F0502020204030204" pitchFamily="34" charset="0"/>
                <a:cs typeface="Times New Roman" panose="02020603050405020304" pitchFamily="18" charset="0"/>
              </a:rPr>
              <a:t>’ll start with the personal tension. I am proud to be a Samoan, born and raised in Aotearoa New Zealand. One of the many blessings God has graciously given to me is the calling to serve Him in pastoral ministry. I have discovered over the years that as a Samoan Pastor there are two ways I can think of myself in this ministry role.</a:t>
            </a:r>
            <a:r>
              <a:rPr lang="en-NZ" dirty="0">
                <a:effectLst/>
              </a:rPr>
              <a:t> </a:t>
            </a:r>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pPr/>
              <a:t>7</a:t>
            </a:fld>
            <a:endParaRPr lang="en-AU" dirty="0"/>
          </a:p>
        </p:txBody>
      </p:sp>
    </p:spTree>
    <p:extLst>
      <p:ext uri="{BB962C8B-B14F-4D97-AF65-F5344CB8AC3E}">
        <p14:creationId xmlns:p14="http://schemas.microsoft.com/office/powerpoint/2010/main" val="7996479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sz="1800" dirty="0">
                <a:effectLst/>
                <a:latin typeface="Calibri" panose="020F0502020204030204" pitchFamily="34" charset="0"/>
                <a:ea typeface="Calibri" panose="020F0502020204030204" pitchFamily="34" charset="0"/>
                <a:cs typeface="Times New Roman" panose="02020603050405020304" pitchFamily="18" charset="0"/>
              </a:rPr>
              <a:t>One, is to think of myself as </a:t>
            </a:r>
            <a:r>
              <a:rPr lang="en-NZ" sz="1800" i="1" dirty="0" err="1">
                <a:effectLst/>
                <a:latin typeface="Calibri" panose="020F0502020204030204" pitchFamily="34" charset="0"/>
                <a:ea typeface="Calibri" panose="020F0502020204030204" pitchFamily="34" charset="0"/>
                <a:cs typeface="Times New Roman" panose="02020603050405020304" pitchFamily="18" charset="0"/>
              </a:rPr>
              <a:t>aofa’alupega</a:t>
            </a:r>
            <a:r>
              <a:rPr lang="en-NZ" sz="1800" i="1" dirty="0">
                <a:effectLst/>
                <a:latin typeface="Calibri" panose="020F0502020204030204" pitchFamily="34" charset="0"/>
                <a:ea typeface="Calibri" panose="020F0502020204030204" pitchFamily="34" charset="0"/>
                <a:cs typeface="Times New Roman" panose="02020603050405020304" pitchFamily="18" charset="0"/>
              </a:rPr>
              <a:t> </a:t>
            </a:r>
            <a:r>
              <a:rPr lang="en-NZ" sz="1800" dirty="0">
                <a:effectLst/>
                <a:latin typeface="Calibri" panose="020F0502020204030204" pitchFamily="34" charset="0"/>
                <a:ea typeface="Calibri" panose="020F0502020204030204" pitchFamily="34" charset="0"/>
                <a:cs typeface="Times New Roman" panose="02020603050405020304" pitchFamily="18" charset="0"/>
              </a:rPr>
              <a:t>(head of all titles), alternatively to consider myself as a </a:t>
            </a:r>
            <a:r>
              <a:rPr lang="en-NZ" sz="1800" i="1" dirty="0" err="1">
                <a:effectLst/>
                <a:latin typeface="Calibri" panose="020F0502020204030204" pitchFamily="34" charset="0"/>
                <a:ea typeface="Calibri" panose="020F0502020204030204" pitchFamily="34" charset="0"/>
                <a:cs typeface="Times New Roman" panose="02020603050405020304" pitchFamily="18" charset="0"/>
              </a:rPr>
              <a:t>faife’au</a:t>
            </a:r>
            <a:r>
              <a:rPr lang="en-NZ" sz="1800" i="1" dirty="0">
                <a:effectLst/>
                <a:latin typeface="Calibri" panose="020F0502020204030204" pitchFamily="34" charset="0"/>
                <a:ea typeface="Calibri" panose="020F0502020204030204" pitchFamily="34" charset="0"/>
                <a:cs typeface="Times New Roman" panose="02020603050405020304" pitchFamily="18" charset="0"/>
              </a:rPr>
              <a:t> </a:t>
            </a:r>
            <a:r>
              <a:rPr lang="en-NZ" sz="1800" dirty="0">
                <a:effectLst/>
                <a:latin typeface="Calibri" panose="020F0502020204030204" pitchFamily="34" charset="0"/>
                <a:ea typeface="Calibri" panose="020F0502020204030204" pitchFamily="34" charset="0"/>
                <a:cs typeface="Times New Roman" panose="02020603050405020304" pitchFamily="18" charset="0"/>
              </a:rPr>
              <a:t>(doer of chores)</a:t>
            </a:r>
            <a:r>
              <a:rPr lang="en-NZ" sz="1800" i="1" dirty="0">
                <a:effectLst/>
                <a:latin typeface="Calibri" panose="020F0502020204030204" pitchFamily="34" charset="0"/>
                <a:ea typeface="Calibri" panose="020F0502020204030204" pitchFamily="34" charset="0"/>
                <a:cs typeface="Times New Roman" panose="02020603050405020304" pitchFamily="18" charset="0"/>
              </a:rPr>
              <a:t>.</a:t>
            </a:r>
            <a:r>
              <a:rPr lang="en-NZ" sz="1800" dirty="0">
                <a:effectLst/>
                <a:latin typeface="Calibri" panose="020F0502020204030204" pitchFamily="34" charset="0"/>
                <a:ea typeface="Calibri" panose="020F0502020204030204" pitchFamily="34" charset="0"/>
                <a:cs typeface="Times New Roman" panose="02020603050405020304" pitchFamily="18" charset="0"/>
              </a:rPr>
              <a:t> Both these terms are regularly used by Samoans to refer to their pastors.</a:t>
            </a:r>
            <a:r>
              <a:rPr lang="en-NZ" dirty="0">
                <a:effectLst/>
              </a:rPr>
              <a:t> </a:t>
            </a:r>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pPr/>
              <a:t>8</a:t>
            </a:fld>
            <a:endParaRPr lang="en-AU" dirty="0"/>
          </a:p>
        </p:txBody>
      </p:sp>
    </p:spTree>
    <p:extLst>
      <p:ext uri="{BB962C8B-B14F-4D97-AF65-F5344CB8AC3E}">
        <p14:creationId xmlns:p14="http://schemas.microsoft.com/office/powerpoint/2010/main" val="42911278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sz="1800" dirty="0">
                <a:effectLst/>
                <a:latin typeface="Calibri" panose="020F0502020204030204" pitchFamily="34" charset="0"/>
                <a:ea typeface="Calibri" panose="020F0502020204030204" pitchFamily="34" charset="0"/>
              </a:rPr>
              <a:t>The first term </a:t>
            </a:r>
            <a:r>
              <a:rPr lang="en-NZ" sz="1800" i="1" dirty="0" err="1">
                <a:effectLst/>
                <a:latin typeface="Calibri" panose="020F0502020204030204" pitchFamily="34" charset="0"/>
                <a:ea typeface="Calibri" panose="020F0502020204030204" pitchFamily="34" charset="0"/>
                <a:cs typeface="Times New Roman" panose="02020603050405020304" pitchFamily="18" charset="0"/>
              </a:rPr>
              <a:t>aofa’alupega</a:t>
            </a:r>
            <a:r>
              <a:rPr lang="en-NZ" sz="1800" i="1" dirty="0">
                <a:effectLst/>
                <a:latin typeface="Calibri" panose="020F0502020204030204" pitchFamily="34" charset="0"/>
                <a:ea typeface="Calibri" panose="020F0502020204030204" pitchFamily="34" charset="0"/>
                <a:cs typeface="Times New Roman" panose="02020603050405020304" pitchFamily="18" charset="0"/>
              </a:rPr>
              <a:t> </a:t>
            </a:r>
            <a:r>
              <a:rPr lang="en-NZ" sz="1800" dirty="0">
                <a:effectLst/>
                <a:latin typeface="Calibri" panose="020F0502020204030204" pitchFamily="34" charset="0"/>
                <a:ea typeface="Calibri" panose="020F0502020204030204" pitchFamily="34" charset="0"/>
                <a:cs typeface="Times New Roman" panose="02020603050405020304" pitchFamily="18" charset="0"/>
              </a:rPr>
              <a:t>(head of all titles) reflects the supreme regard that Samoans give to their pastors. The title ‘</a:t>
            </a:r>
            <a:r>
              <a:rPr lang="en-NZ" sz="1800" i="1" dirty="0" err="1">
                <a:effectLst/>
                <a:latin typeface="Calibri" panose="020F0502020204030204" pitchFamily="34" charset="0"/>
                <a:ea typeface="Calibri" panose="020F0502020204030204" pitchFamily="34" charset="0"/>
                <a:cs typeface="Times New Roman" panose="02020603050405020304" pitchFamily="18" charset="0"/>
              </a:rPr>
              <a:t>Aofa’alupega</a:t>
            </a:r>
            <a:r>
              <a:rPr lang="en-NZ" sz="1800" i="1" dirty="0">
                <a:effectLst/>
                <a:latin typeface="Calibri" panose="020F0502020204030204" pitchFamily="34" charset="0"/>
                <a:ea typeface="Calibri" panose="020F0502020204030204" pitchFamily="34" charset="0"/>
                <a:cs typeface="Times New Roman" panose="02020603050405020304" pitchFamily="18" charset="0"/>
              </a:rPr>
              <a:t>’</a:t>
            </a:r>
            <a:r>
              <a:rPr lang="en-NZ" sz="1800" dirty="0">
                <a:effectLst/>
                <a:latin typeface="Calibri" panose="020F0502020204030204" pitchFamily="34" charset="0"/>
                <a:ea typeface="Calibri" panose="020F0502020204030204" pitchFamily="34" charset="0"/>
                <a:cs typeface="Times New Roman" panose="02020603050405020304" pitchFamily="18" charset="0"/>
              </a:rPr>
              <a:t> is the highest ranking of all the chiefly titles of Samoa, and is given only to pastors. Because of this elevated position in Samoan society pastors are entitled to special treatment, and they are privileged with the best care and support that the church and village can provide.</a:t>
            </a:r>
            <a:r>
              <a:rPr lang="en-NZ" dirty="0">
                <a:effectLst/>
              </a:rPr>
              <a:t> </a:t>
            </a:r>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pPr/>
              <a:t>9</a:t>
            </a:fld>
            <a:endParaRPr lang="en-AU" dirty="0"/>
          </a:p>
        </p:txBody>
      </p:sp>
    </p:spTree>
    <p:extLst>
      <p:ext uri="{BB962C8B-B14F-4D97-AF65-F5344CB8AC3E}">
        <p14:creationId xmlns:p14="http://schemas.microsoft.com/office/powerpoint/2010/main" val="17069806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33FAF4-BF43-A6A0-E4AA-41FB58CC0445}"/>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AU"/>
          </a:p>
        </p:txBody>
      </p:sp>
      <p:sp>
        <p:nvSpPr>
          <p:cNvPr id="3" name="Subtitle 2">
            <a:extLst>
              <a:ext uri="{FF2B5EF4-FFF2-40B4-BE49-F238E27FC236}">
                <a16:creationId xmlns:a16="http://schemas.microsoft.com/office/drawing/2014/main" id="{438716A1-9072-DB1F-A72F-3540F520119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AU"/>
          </a:p>
        </p:txBody>
      </p:sp>
      <p:sp>
        <p:nvSpPr>
          <p:cNvPr id="4" name="Date Placeholder 3">
            <a:extLst>
              <a:ext uri="{FF2B5EF4-FFF2-40B4-BE49-F238E27FC236}">
                <a16:creationId xmlns:a16="http://schemas.microsoft.com/office/drawing/2014/main" id="{E0B4AD6F-0348-ADA1-CD3B-E30FBD0F3880}"/>
              </a:ext>
            </a:extLst>
          </p:cNvPr>
          <p:cNvSpPr>
            <a:spLocks noGrp="1"/>
          </p:cNvSpPr>
          <p:nvPr>
            <p:ph type="dt" sz="half" idx="10"/>
          </p:nvPr>
        </p:nvSpPr>
        <p:spPr/>
        <p:txBody>
          <a:bodyPr/>
          <a:lstStyle/>
          <a:p>
            <a:fld id="{57DDA022-D278-C64C-B334-81BDC442498B}" type="datetimeFigureOut">
              <a:rPr lang="en-AU" smtClean="0"/>
              <a:t>26/2/2024</a:t>
            </a:fld>
            <a:endParaRPr lang="en-AU"/>
          </a:p>
        </p:txBody>
      </p:sp>
      <p:sp>
        <p:nvSpPr>
          <p:cNvPr id="5" name="Footer Placeholder 4">
            <a:extLst>
              <a:ext uri="{FF2B5EF4-FFF2-40B4-BE49-F238E27FC236}">
                <a16:creationId xmlns:a16="http://schemas.microsoft.com/office/drawing/2014/main" id="{AF44664C-E324-07CB-0BE5-312E5AA96D0F}"/>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D9E24075-58E5-122A-301A-F45A006FC7D7}"/>
              </a:ext>
            </a:extLst>
          </p:cNvPr>
          <p:cNvSpPr>
            <a:spLocks noGrp="1"/>
          </p:cNvSpPr>
          <p:nvPr>
            <p:ph type="sldNum" sz="quarter" idx="12"/>
          </p:nvPr>
        </p:nvSpPr>
        <p:spPr/>
        <p:txBody>
          <a:bodyPr/>
          <a:lstStyle/>
          <a:p>
            <a:fld id="{8D3A8AA1-EB1B-A944-BB4C-5D085B6042FE}" type="slidenum">
              <a:rPr lang="en-AU" smtClean="0"/>
              <a:t>‹#›</a:t>
            </a:fld>
            <a:endParaRPr lang="en-AU"/>
          </a:p>
        </p:txBody>
      </p:sp>
    </p:spTree>
    <p:extLst>
      <p:ext uri="{BB962C8B-B14F-4D97-AF65-F5344CB8AC3E}">
        <p14:creationId xmlns:p14="http://schemas.microsoft.com/office/powerpoint/2010/main" val="12554048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9C7393-B342-5AF0-544C-1B120DA4FD5A}"/>
              </a:ext>
            </a:extLst>
          </p:cNvPr>
          <p:cNvSpPr>
            <a:spLocks noGrp="1"/>
          </p:cNvSpPr>
          <p:nvPr>
            <p:ph type="title"/>
          </p:nvPr>
        </p:nvSpPr>
        <p:spPr/>
        <p:txBody>
          <a:bodyPr/>
          <a:lstStyle/>
          <a:p>
            <a:r>
              <a:rPr lang="en-GB"/>
              <a:t>Click to edit Master title style</a:t>
            </a:r>
            <a:endParaRPr lang="en-AU"/>
          </a:p>
        </p:txBody>
      </p:sp>
      <p:sp>
        <p:nvSpPr>
          <p:cNvPr id="3" name="Vertical Text Placeholder 2">
            <a:extLst>
              <a:ext uri="{FF2B5EF4-FFF2-40B4-BE49-F238E27FC236}">
                <a16:creationId xmlns:a16="http://schemas.microsoft.com/office/drawing/2014/main" id="{91A19CD6-7D92-C7B5-3758-4739B6011845}"/>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Date Placeholder 3">
            <a:extLst>
              <a:ext uri="{FF2B5EF4-FFF2-40B4-BE49-F238E27FC236}">
                <a16:creationId xmlns:a16="http://schemas.microsoft.com/office/drawing/2014/main" id="{3D6C6CDD-3C91-822A-F4FE-390E55463E1B}"/>
              </a:ext>
            </a:extLst>
          </p:cNvPr>
          <p:cNvSpPr>
            <a:spLocks noGrp="1"/>
          </p:cNvSpPr>
          <p:nvPr>
            <p:ph type="dt" sz="half" idx="10"/>
          </p:nvPr>
        </p:nvSpPr>
        <p:spPr/>
        <p:txBody>
          <a:bodyPr/>
          <a:lstStyle/>
          <a:p>
            <a:fld id="{57DDA022-D278-C64C-B334-81BDC442498B}" type="datetimeFigureOut">
              <a:rPr lang="en-AU" smtClean="0"/>
              <a:t>26/2/2024</a:t>
            </a:fld>
            <a:endParaRPr lang="en-AU"/>
          </a:p>
        </p:txBody>
      </p:sp>
      <p:sp>
        <p:nvSpPr>
          <p:cNvPr id="5" name="Footer Placeholder 4">
            <a:extLst>
              <a:ext uri="{FF2B5EF4-FFF2-40B4-BE49-F238E27FC236}">
                <a16:creationId xmlns:a16="http://schemas.microsoft.com/office/drawing/2014/main" id="{D4E97D9E-3989-60EB-A19C-2D24321B97F0}"/>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3DBFC202-3D6C-D094-6D13-ADD8840F7F17}"/>
              </a:ext>
            </a:extLst>
          </p:cNvPr>
          <p:cNvSpPr>
            <a:spLocks noGrp="1"/>
          </p:cNvSpPr>
          <p:nvPr>
            <p:ph type="sldNum" sz="quarter" idx="12"/>
          </p:nvPr>
        </p:nvSpPr>
        <p:spPr/>
        <p:txBody>
          <a:bodyPr/>
          <a:lstStyle/>
          <a:p>
            <a:fld id="{8D3A8AA1-EB1B-A944-BB4C-5D085B6042FE}" type="slidenum">
              <a:rPr lang="en-AU" smtClean="0"/>
              <a:t>‹#›</a:t>
            </a:fld>
            <a:endParaRPr lang="en-AU"/>
          </a:p>
        </p:txBody>
      </p:sp>
    </p:spTree>
    <p:extLst>
      <p:ext uri="{BB962C8B-B14F-4D97-AF65-F5344CB8AC3E}">
        <p14:creationId xmlns:p14="http://schemas.microsoft.com/office/powerpoint/2010/main" val="9676108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8FB45EE-3A65-3C25-C427-CFBAF914BD85}"/>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AU"/>
          </a:p>
        </p:txBody>
      </p:sp>
      <p:sp>
        <p:nvSpPr>
          <p:cNvPr id="3" name="Vertical Text Placeholder 2">
            <a:extLst>
              <a:ext uri="{FF2B5EF4-FFF2-40B4-BE49-F238E27FC236}">
                <a16:creationId xmlns:a16="http://schemas.microsoft.com/office/drawing/2014/main" id="{5B5875CB-8A45-6C5E-11B7-6D69FAFFED04}"/>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Date Placeholder 3">
            <a:extLst>
              <a:ext uri="{FF2B5EF4-FFF2-40B4-BE49-F238E27FC236}">
                <a16:creationId xmlns:a16="http://schemas.microsoft.com/office/drawing/2014/main" id="{7503F390-023F-4FAE-6E80-E266E7CC90D7}"/>
              </a:ext>
            </a:extLst>
          </p:cNvPr>
          <p:cNvSpPr>
            <a:spLocks noGrp="1"/>
          </p:cNvSpPr>
          <p:nvPr>
            <p:ph type="dt" sz="half" idx="10"/>
          </p:nvPr>
        </p:nvSpPr>
        <p:spPr/>
        <p:txBody>
          <a:bodyPr/>
          <a:lstStyle/>
          <a:p>
            <a:fld id="{57DDA022-D278-C64C-B334-81BDC442498B}" type="datetimeFigureOut">
              <a:rPr lang="en-AU" smtClean="0"/>
              <a:t>26/2/2024</a:t>
            </a:fld>
            <a:endParaRPr lang="en-AU"/>
          </a:p>
        </p:txBody>
      </p:sp>
      <p:sp>
        <p:nvSpPr>
          <p:cNvPr id="5" name="Footer Placeholder 4">
            <a:extLst>
              <a:ext uri="{FF2B5EF4-FFF2-40B4-BE49-F238E27FC236}">
                <a16:creationId xmlns:a16="http://schemas.microsoft.com/office/drawing/2014/main" id="{DC6703F0-582C-6513-068F-EE9CE38C17BC}"/>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34D764B2-0BB4-82C3-DEB9-E89BB53014ED}"/>
              </a:ext>
            </a:extLst>
          </p:cNvPr>
          <p:cNvSpPr>
            <a:spLocks noGrp="1"/>
          </p:cNvSpPr>
          <p:nvPr>
            <p:ph type="sldNum" sz="quarter" idx="12"/>
          </p:nvPr>
        </p:nvSpPr>
        <p:spPr/>
        <p:txBody>
          <a:bodyPr/>
          <a:lstStyle/>
          <a:p>
            <a:fld id="{8D3A8AA1-EB1B-A944-BB4C-5D085B6042FE}" type="slidenum">
              <a:rPr lang="en-AU" smtClean="0"/>
              <a:t>‹#›</a:t>
            </a:fld>
            <a:endParaRPr lang="en-AU"/>
          </a:p>
        </p:txBody>
      </p:sp>
    </p:spTree>
    <p:extLst>
      <p:ext uri="{BB962C8B-B14F-4D97-AF65-F5344CB8AC3E}">
        <p14:creationId xmlns:p14="http://schemas.microsoft.com/office/powerpoint/2010/main" val="28401894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376E38-35C6-E1B3-263D-A856E5BE55DE}"/>
              </a:ext>
            </a:extLst>
          </p:cNvPr>
          <p:cNvSpPr>
            <a:spLocks noGrp="1"/>
          </p:cNvSpPr>
          <p:nvPr>
            <p:ph type="title"/>
          </p:nvPr>
        </p:nvSpPr>
        <p:spPr/>
        <p:txBody>
          <a:bodyPr/>
          <a:lstStyle/>
          <a:p>
            <a:r>
              <a:rPr lang="en-GB" dirty="0"/>
              <a:t>Click to edit Master title style</a:t>
            </a:r>
            <a:endParaRPr lang="en-AU" dirty="0"/>
          </a:p>
        </p:txBody>
      </p:sp>
      <p:sp>
        <p:nvSpPr>
          <p:cNvPr id="3" name="Content Placeholder 2">
            <a:extLst>
              <a:ext uri="{FF2B5EF4-FFF2-40B4-BE49-F238E27FC236}">
                <a16:creationId xmlns:a16="http://schemas.microsoft.com/office/drawing/2014/main" id="{C603BF77-A9D2-F9C1-567E-8832ADE3C79F}"/>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Date Placeholder 3">
            <a:extLst>
              <a:ext uri="{FF2B5EF4-FFF2-40B4-BE49-F238E27FC236}">
                <a16:creationId xmlns:a16="http://schemas.microsoft.com/office/drawing/2014/main" id="{9C74DFCE-A448-34D0-7223-D28FF331EFC6}"/>
              </a:ext>
            </a:extLst>
          </p:cNvPr>
          <p:cNvSpPr>
            <a:spLocks noGrp="1"/>
          </p:cNvSpPr>
          <p:nvPr>
            <p:ph type="dt" sz="half" idx="10"/>
          </p:nvPr>
        </p:nvSpPr>
        <p:spPr/>
        <p:txBody>
          <a:bodyPr/>
          <a:lstStyle/>
          <a:p>
            <a:fld id="{57DDA022-D278-C64C-B334-81BDC442498B}" type="datetimeFigureOut">
              <a:rPr lang="en-AU" smtClean="0"/>
              <a:t>26/2/2024</a:t>
            </a:fld>
            <a:endParaRPr lang="en-AU"/>
          </a:p>
        </p:txBody>
      </p:sp>
      <p:sp>
        <p:nvSpPr>
          <p:cNvPr id="5" name="Footer Placeholder 4">
            <a:extLst>
              <a:ext uri="{FF2B5EF4-FFF2-40B4-BE49-F238E27FC236}">
                <a16:creationId xmlns:a16="http://schemas.microsoft.com/office/drawing/2014/main" id="{654233DA-7A4D-0CF2-1A79-FFFDFEEA1C5C}"/>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F4A29B9D-40BE-9879-B14D-E34BA1836169}"/>
              </a:ext>
            </a:extLst>
          </p:cNvPr>
          <p:cNvSpPr>
            <a:spLocks noGrp="1"/>
          </p:cNvSpPr>
          <p:nvPr>
            <p:ph type="sldNum" sz="quarter" idx="12"/>
          </p:nvPr>
        </p:nvSpPr>
        <p:spPr/>
        <p:txBody>
          <a:bodyPr/>
          <a:lstStyle/>
          <a:p>
            <a:fld id="{8D3A8AA1-EB1B-A944-BB4C-5D085B6042FE}" type="slidenum">
              <a:rPr lang="en-AU" smtClean="0"/>
              <a:t>‹#›</a:t>
            </a:fld>
            <a:endParaRPr lang="en-AU"/>
          </a:p>
        </p:txBody>
      </p:sp>
    </p:spTree>
    <p:extLst>
      <p:ext uri="{BB962C8B-B14F-4D97-AF65-F5344CB8AC3E}">
        <p14:creationId xmlns:p14="http://schemas.microsoft.com/office/powerpoint/2010/main" val="7216350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44116B-8427-D9FE-1D88-581DD432340E}"/>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AU"/>
          </a:p>
        </p:txBody>
      </p:sp>
      <p:sp>
        <p:nvSpPr>
          <p:cNvPr id="3" name="Text Placeholder 2">
            <a:extLst>
              <a:ext uri="{FF2B5EF4-FFF2-40B4-BE49-F238E27FC236}">
                <a16:creationId xmlns:a16="http://schemas.microsoft.com/office/drawing/2014/main" id="{70CE7F07-CBCC-6F30-C46F-4A8B377C558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dirty="0"/>
              <a:t>Click to edit Master text styles</a:t>
            </a:r>
          </a:p>
        </p:txBody>
      </p:sp>
      <p:sp>
        <p:nvSpPr>
          <p:cNvPr id="4" name="Date Placeholder 3">
            <a:extLst>
              <a:ext uri="{FF2B5EF4-FFF2-40B4-BE49-F238E27FC236}">
                <a16:creationId xmlns:a16="http://schemas.microsoft.com/office/drawing/2014/main" id="{5EBA3D28-BE97-29BF-9B55-C250D0E802DD}"/>
              </a:ext>
            </a:extLst>
          </p:cNvPr>
          <p:cNvSpPr>
            <a:spLocks noGrp="1"/>
          </p:cNvSpPr>
          <p:nvPr>
            <p:ph type="dt" sz="half" idx="10"/>
          </p:nvPr>
        </p:nvSpPr>
        <p:spPr/>
        <p:txBody>
          <a:bodyPr/>
          <a:lstStyle/>
          <a:p>
            <a:fld id="{57DDA022-D278-C64C-B334-81BDC442498B}" type="datetimeFigureOut">
              <a:rPr lang="en-AU" smtClean="0"/>
              <a:t>26/2/2024</a:t>
            </a:fld>
            <a:endParaRPr lang="en-AU"/>
          </a:p>
        </p:txBody>
      </p:sp>
      <p:sp>
        <p:nvSpPr>
          <p:cNvPr id="5" name="Footer Placeholder 4">
            <a:extLst>
              <a:ext uri="{FF2B5EF4-FFF2-40B4-BE49-F238E27FC236}">
                <a16:creationId xmlns:a16="http://schemas.microsoft.com/office/drawing/2014/main" id="{65D55B6B-AB99-159C-F440-0D5B7C9C1ECE}"/>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5D4D24E1-E1A0-4FC2-EB2D-B0881FDEEA15}"/>
              </a:ext>
            </a:extLst>
          </p:cNvPr>
          <p:cNvSpPr>
            <a:spLocks noGrp="1"/>
          </p:cNvSpPr>
          <p:nvPr>
            <p:ph type="sldNum" sz="quarter" idx="12"/>
          </p:nvPr>
        </p:nvSpPr>
        <p:spPr/>
        <p:txBody>
          <a:bodyPr/>
          <a:lstStyle/>
          <a:p>
            <a:fld id="{8D3A8AA1-EB1B-A944-BB4C-5D085B6042FE}" type="slidenum">
              <a:rPr lang="en-AU" smtClean="0"/>
              <a:t>‹#›</a:t>
            </a:fld>
            <a:endParaRPr lang="en-AU"/>
          </a:p>
        </p:txBody>
      </p:sp>
    </p:spTree>
    <p:extLst>
      <p:ext uri="{BB962C8B-B14F-4D97-AF65-F5344CB8AC3E}">
        <p14:creationId xmlns:p14="http://schemas.microsoft.com/office/powerpoint/2010/main" val="19790660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E4C1C8-E98C-9904-D11D-ED2B9F2C837E}"/>
              </a:ext>
            </a:extLst>
          </p:cNvPr>
          <p:cNvSpPr>
            <a:spLocks noGrp="1"/>
          </p:cNvSpPr>
          <p:nvPr>
            <p:ph type="title"/>
          </p:nvPr>
        </p:nvSpPr>
        <p:spPr/>
        <p:txBody>
          <a:bodyPr/>
          <a:lstStyle/>
          <a:p>
            <a:r>
              <a:rPr lang="en-GB"/>
              <a:t>Click to edit Master title style</a:t>
            </a:r>
            <a:endParaRPr lang="en-AU"/>
          </a:p>
        </p:txBody>
      </p:sp>
      <p:sp>
        <p:nvSpPr>
          <p:cNvPr id="3" name="Content Placeholder 2">
            <a:extLst>
              <a:ext uri="{FF2B5EF4-FFF2-40B4-BE49-F238E27FC236}">
                <a16:creationId xmlns:a16="http://schemas.microsoft.com/office/drawing/2014/main" id="{9EC33DC3-52B0-6DD4-5FF3-90D32339C16F}"/>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Content Placeholder 3">
            <a:extLst>
              <a:ext uri="{FF2B5EF4-FFF2-40B4-BE49-F238E27FC236}">
                <a16:creationId xmlns:a16="http://schemas.microsoft.com/office/drawing/2014/main" id="{7570D35F-229A-BB6B-E157-824BB2243E5C}"/>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5" name="Date Placeholder 4">
            <a:extLst>
              <a:ext uri="{FF2B5EF4-FFF2-40B4-BE49-F238E27FC236}">
                <a16:creationId xmlns:a16="http://schemas.microsoft.com/office/drawing/2014/main" id="{3F530140-C065-CED2-CFB7-501FD859C028}"/>
              </a:ext>
            </a:extLst>
          </p:cNvPr>
          <p:cNvSpPr>
            <a:spLocks noGrp="1"/>
          </p:cNvSpPr>
          <p:nvPr>
            <p:ph type="dt" sz="half" idx="10"/>
          </p:nvPr>
        </p:nvSpPr>
        <p:spPr/>
        <p:txBody>
          <a:bodyPr/>
          <a:lstStyle/>
          <a:p>
            <a:fld id="{57DDA022-D278-C64C-B334-81BDC442498B}" type="datetimeFigureOut">
              <a:rPr lang="en-AU" smtClean="0"/>
              <a:t>26/2/2024</a:t>
            </a:fld>
            <a:endParaRPr lang="en-AU"/>
          </a:p>
        </p:txBody>
      </p:sp>
      <p:sp>
        <p:nvSpPr>
          <p:cNvPr id="6" name="Footer Placeholder 5">
            <a:extLst>
              <a:ext uri="{FF2B5EF4-FFF2-40B4-BE49-F238E27FC236}">
                <a16:creationId xmlns:a16="http://schemas.microsoft.com/office/drawing/2014/main" id="{535D485A-FDEE-A6DA-18C6-463FE230E46A}"/>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A6533361-B8DC-B3D3-F6EA-8E3859371C21}"/>
              </a:ext>
            </a:extLst>
          </p:cNvPr>
          <p:cNvSpPr>
            <a:spLocks noGrp="1"/>
          </p:cNvSpPr>
          <p:nvPr>
            <p:ph type="sldNum" sz="quarter" idx="12"/>
          </p:nvPr>
        </p:nvSpPr>
        <p:spPr/>
        <p:txBody>
          <a:bodyPr/>
          <a:lstStyle/>
          <a:p>
            <a:fld id="{8D3A8AA1-EB1B-A944-BB4C-5D085B6042FE}" type="slidenum">
              <a:rPr lang="en-AU" smtClean="0"/>
              <a:t>‹#›</a:t>
            </a:fld>
            <a:endParaRPr lang="en-AU"/>
          </a:p>
        </p:txBody>
      </p:sp>
    </p:spTree>
    <p:extLst>
      <p:ext uri="{BB962C8B-B14F-4D97-AF65-F5344CB8AC3E}">
        <p14:creationId xmlns:p14="http://schemas.microsoft.com/office/powerpoint/2010/main" val="27837530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B0E357-CF17-1FE3-615C-B0697214A53B}"/>
              </a:ext>
            </a:extLst>
          </p:cNvPr>
          <p:cNvSpPr>
            <a:spLocks noGrp="1"/>
          </p:cNvSpPr>
          <p:nvPr>
            <p:ph type="title"/>
          </p:nvPr>
        </p:nvSpPr>
        <p:spPr>
          <a:xfrm>
            <a:off x="839788" y="365125"/>
            <a:ext cx="10515600" cy="1325563"/>
          </a:xfrm>
        </p:spPr>
        <p:txBody>
          <a:bodyPr/>
          <a:lstStyle/>
          <a:p>
            <a:r>
              <a:rPr lang="en-GB"/>
              <a:t>Click to edit Master title style</a:t>
            </a:r>
            <a:endParaRPr lang="en-AU"/>
          </a:p>
        </p:txBody>
      </p:sp>
      <p:sp>
        <p:nvSpPr>
          <p:cNvPr id="3" name="Text Placeholder 2">
            <a:extLst>
              <a:ext uri="{FF2B5EF4-FFF2-40B4-BE49-F238E27FC236}">
                <a16:creationId xmlns:a16="http://schemas.microsoft.com/office/drawing/2014/main" id="{9B5BC306-D610-B47A-D15C-1423E1678D9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D67940A2-6F05-657B-CB51-83B88BB8EFAD}"/>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5" name="Text Placeholder 4">
            <a:extLst>
              <a:ext uri="{FF2B5EF4-FFF2-40B4-BE49-F238E27FC236}">
                <a16:creationId xmlns:a16="http://schemas.microsoft.com/office/drawing/2014/main" id="{E6A9B7D5-0E25-FFD2-EDD0-066F85CFDC1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972961BA-6114-6F49-E0A7-8984FC7346B8}"/>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7" name="Date Placeholder 6">
            <a:extLst>
              <a:ext uri="{FF2B5EF4-FFF2-40B4-BE49-F238E27FC236}">
                <a16:creationId xmlns:a16="http://schemas.microsoft.com/office/drawing/2014/main" id="{2964F60A-5BE2-26BD-8AFF-33C7FAC6A35E}"/>
              </a:ext>
            </a:extLst>
          </p:cNvPr>
          <p:cNvSpPr>
            <a:spLocks noGrp="1"/>
          </p:cNvSpPr>
          <p:nvPr>
            <p:ph type="dt" sz="half" idx="10"/>
          </p:nvPr>
        </p:nvSpPr>
        <p:spPr/>
        <p:txBody>
          <a:bodyPr/>
          <a:lstStyle/>
          <a:p>
            <a:fld id="{57DDA022-D278-C64C-B334-81BDC442498B}" type="datetimeFigureOut">
              <a:rPr lang="en-AU" smtClean="0"/>
              <a:t>26/2/2024</a:t>
            </a:fld>
            <a:endParaRPr lang="en-AU"/>
          </a:p>
        </p:txBody>
      </p:sp>
      <p:sp>
        <p:nvSpPr>
          <p:cNvPr id="8" name="Footer Placeholder 7">
            <a:extLst>
              <a:ext uri="{FF2B5EF4-FFF2-40B4-BE49-F238E27FC236}">
                <a16:creationId xmlns:a16="http://schemas.microsoft.com/office/drawing/2014/main" id="{8CFE6E12-F458-940C-65ED-5FBEF4AAB8BE}"/>
              </a:ext>
            </a:extLst>
          </p:cNvPr>
          <p:cNvSpPr>
            <a:spLocks noGrp="1"/>
          </p:cNvSpPr>
          <p:nvPr>
            <p:ph type="ftr" sz="quarter" idx="11"/>
          </p:nvPr>
        </p:nvSpPr>
        <p:spPr/>
        <p:txBody>
          <a:bodyPr/>
          <a:lstStyle/>
          <a:p>
            <a:endParaRPr lang="en-AU"/>
          </a:p>
        </p:txBody>
      </p:sp>
      <p:sp>
        <p:nvSpPr>
          <p:cNvPr id="9" name="Slide Number Placeholder 8">
            <a:extLst>
              <a:ext uri="{FF2B5EF4-FFF2-40B4-BE49-F238E27FC236}">
                <a16:creationId xmlns:a16="http://schemas.microsoft.com/office/drawing/2014/main" id="{E1F4C972-56CD-C2C4-4CEA-FDE61EEC9A6C}"/>
              </a:ext>
            </a:extLst>
          </p:cNvPr>
          <p:cNvSpPr>
            <a:spLocks noGrp="1"/>
          </p:cNvSpPr>
          <p:nvPr>
            <p:ph type="sldNum" sz="quarter" idx="12"/>
          </p:nvPr>
        </p:nvSpPr>
        <p:spPr/>
        <p:txBody>
          <a:bodyPr/>
          <a:lstStyle/>
          <a:p>
            <a:fld id="{8D3A8AA1-EB1B-A944-BB4C-5D085B6042FE}" type="slidenum">
              <a:rPr lang="en-AU" smtClean="0"/>
              <a:t>‹#›</a:t>
            </a:fld>
            <a:endParaRPr lang="en-AU"/>
          </a:p>
        </p:txBody>
      </p:sp>
    </p:spTree>
    <p:extLst>
      <p:ext uri="{BB962C8B-B14F-4D97-AF65-F5344CB8AC3E}">
        <p14:creationId xmlns:p14="http://schemas.microsoft.com/office/powerpoint/2010/main" val="5809791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6E7E29-C192-C277-373C-CABE71FA7BDC}"/>
              </a:ext>
            </a:extLst>
          </p:cNvPr>
          <p:cNvSpPr>
            <a:spLocks noGrp="1"/>
          </p:cNvSpPr>
          <p:nvPr>
            <p:ph type="title"/>
          </p:nvPr>
        </p:nvSpPr>
        <p:spPr/>
        <p:txBody>
          <a:bodyPr/>
          <a:lstStyle/>
          <a:p>
            <a:r>
              <a:rPr lang="en-GB"/>
              <a:t>Click to edit Master title style</a:t>
            </a:r>
            <a:endParaRPr lang="en-AU"/>
          </a:p>
        </p:txBody>
      </p:sp>
      <p:sp>
        <p:nvSpPr>
          <p:cNvPr id="3" name="Date Placeholder 2">
            <a:extLst>
              <a:ext uri="{FF2B5EF4-FFF2-40B4-BE49-F238E27FC236}">
                <a16:creationId xmlns:a16="http://schemas.microsoft.com/office/drawing/2014/main" id="{01E1A266-18C4-8263-3428-42C4F6E9F883}"/>
              </a:ext>
            </a:extLst>
          </p:cNvPr>
          <p:cNvSpPr>
            <a:spLocks noGrp="1"/>
          </p:cNvSpPr>
          <p:nvPr>
            <p:ph type="dt" sz="half" idx="10"/>
          </p:nvPr>
        </p:nvSpPr>
        <p:spPr/>
        <p:txBody>
          <a:bodyPr/>
          <a:lstStyle/>
          <a:p>
            <a:fld id="{57DDA022-D278-C64C-B334-81BDC442498B}" type="datetimeFigureOut">
              <a:rPr lang="en-AU" smtClean="0"/>
              <a:t>26/2/2024</a:t>
            </a:fld>
            <a:endParaRPr lang="en-AU"/>
          </a:p>
        </p:txBody>
      </p:sp>
      <p:sp>
        <p:nvSpPr>
          <p:cNvPr id="4" name="Footer Placeholder 3">
            <a:extLst>
              <a:ext uri="{FF2B5EF4-FFF2-40B4-BE49-F238E27FC236}">
                <a16:creationId xmlns:a16="http://schemas.microsoft.com/office/drawing/2014/main" id="{3798152D-53F2-7B74-4D41-2F4CCDC301E9}"/>
              </a:ext>
            </a:extLst>
          </p:cNvPr>
          <p:cNvSpPr>
            <a:spLocks noGrp="1"/>
          </p:cNvSpPr>
          <p:nvPr>
            <p:ph type="ftr" sz="quarter" idx="11"/>
          </p:nvPr>
        </p:nvSpPr>
        <p:spPr/>
        <p:txBody>
          <a:bodyPr/>
          <a:lstStyle/>
          <a:p>
            <a:endParaRPr lang="en-AU"/>
          </a:p>
        </p:txBody>
      </p:sp>
      <p:sp>
        <p:nvSpPr>
          <p:cNvPr id="5" name="Slide Number Placeholder 4">
            <a:extLst>
              <a:ext uri="{FF2B5EF4-FFF2-40B4-BE49-F238E27FC236}">
                <a16:creationId xmlns:a16="http://schemas.microsoft.com/office/drawing/2014/main" id="{87B16B47-C8F2-B4DE-BA18-E13B84E189A2}"/>
              </a:ext>
            </a:extLst>
          </p:cNvPr>
          <p:cNvSpPr>
            <a:spLocks noGrp="1"/>
          </p:cNvSpPr>
          <p:nvPr>
            <p:ph type="sldNum" sz="quarter" idx="12"/>
          </p:nvPr>
        </p:nvSpPr>
        <p:spPr/>
        <p:txBody>
          <a:bodyPr/>
          <a:lstStyle/>
          <a:p>
            <a:fld id="{8D3A8AA1-EB1B-A944-BB4C-5D085B6042FE}" type="slidenum">
              <a:rPr lang="en-AU" smtClean="0"/>
              <a:t>‹#›</a:t>
            </a:fld>
            <a:endParaRPr lang="en-AU"/>
          </a:p>
        </p:txBody>
      </p:sp>
    </p:spTree>
    <p:extLst>
      <p:ext uri="{BB962C8B-B14F-4D97-AF65-F5344CB8AC3E}">
        <p14:creationId xmlns:p14="http://schemas.microsoft.com/office/powerpoint/2010/main" val="37733712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4A61B59-2A27-3A65-C3EF-791D9B6F4E9F}"/>
              </a:ext>
            </a:extLst>
          </p:cNvPr>
          <p:cNvSpPr>
            <a:spLocks noGrp="1"/>
          </p:cNvSpPr>
          <p:nvPr>
            <p:ph type="dt" sz="half" idx="10"/>
          </p:nvPr>
        </p:nvSpPr>
        <p:spPr/>
        <p:txBody>
          <a:bodyPr/>
          <a:lstStyle/>
          <a:p>
            <a:fld id="{57DDA022-D278-C64C-B334-81BDC442498B}" type="datetimeFigureOut">
              <a:rPr lang="en-AU" smtClean="0"/>
              <a:t>26/2/2024</a:t>
            </a:fld>
            <a:endParaRPr lang="en-AU"/>
          </a:p>
        </p:txBody>
      </p:sp>
      <p:sp>
        <p:nvSpPr>
          <p:cNvPr id="3" name="Footer Placeholder 2">
            <a:extLst>
              <a:ext uri="{FF2B5EF4-FFF2-40B4-BE49-F238E27FC236}">
                <a16:creationId xmlns:a16="http://schemas.microsoft.com/office/drawing/2014/main" id="{33341C31-8BFA-0DCC-5297-ED545B942155}"/>
              </a:ext>
            </a:extLst>
          </p:cNvPr>
          <p:cNvSpPr>
            <a:spLocks noGrp="1"/>
          </p:cNvSpPr>
          <p:nvPr>
            <p:ph type="ftr" sz="quarter" idx="11"/>
          </p:nvPr>
        </p:nvSpPr>
        <p:spPr/>
        <p:txBody>
          <a:bodyPr/>
          <a:lstStyle/>
          <a:p>
            <a:endParaRPr lang="en-AU"/>
          </a:p>
        </p:txBody>
      </p:sp>
      <p:sp>
        <p:nvSpPr>
          <p:cNvPr id="4" name="Slide Number Placeholder 3">
            <a:extLst>
              <a:ext uri="{FF2B5EF4-FFF2-40B4-BE49-F238E27FC236}">
                <a16:creationId xmlns:a16="http://schemas.microsoft.com/office/drawing/2014/main" id="{44FF4170-7F19-F206-8D67-BF01B62ECF1C}"/>
              </a:ext>
            </a:extLst>
          </p:cNvPr>
          <p:cNvSpPr>
            <a:spLocks noGrp="1"/>
          </p:cNvSpPr>
          <p:nvPr>
            <p:ph type="sldNum" sz="quarter" idx="12"/>
          </p:nvPr>
        </p:nvSpPr>
        <p:spPr/>
        <p:txBody>
          <a:bodyPr/>
          <a:lstStyle/>
          <a:p>
            <a:fld id="{8D3A8AA1-EB1B-A944-BB4C-5D085B6042FE}" type="slidenum">
              <a:rPr lang="en-AU" smtClean="0"/>
              <a:t>‹#›</a:t>
            </a:fld>
            <a:endParaRPr lang="en-AU"/>
          </a:p>
        </p:txBody>
      </p:sp>
    </p:spTree>
    <p:extLst>
      <p:ext uri="{BB962C8B-B14F-4D97-AF65-F5344CB8AC3E}">
        <p14:creationId xmlns:p14="http://schemas.microsoft.com/office/powerpoint/2010/main" val="24854879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8DAF38-EB01-F502-7279-EACDA39B6F8F}"/>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AU"/>
          </a:p>
        </p:txBody>
      </p:sp>
      <p:sp>
        <p:nvSpPr>
          <p:cNvPr id="3" name="Content Placeholder 2">
            <a:extLst>
              <a:ext uri="{FF2B5EF4-FFF2-40B4-BE49-F238E27FC236}">
                <a16:creationId xmlns:a16="http://schemas.microsoft.com/office/drawing/2014/main" id="{F806B06D-8CA7-089C-B952-552418B989E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Text Placeholder 3">
            <a:extLst>
              <a:ext uri="{FF2B5EF4-FFF2-40B4-BE49-F238E27FC236}">
                <a16:creationId xmlns:a16="http://schemas.microsoft.com/office/drawing/2014/main" id="{01C8CDF5-3E11-B22E-FA5B-7E755CAE985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E9B3A261-14A1-D034-75FD-A6A7CC85A9FD}"/>
              </a:ext>
            </a:extLst>
          </p:cNvPr>
          <p:cNvSpPr>
            <a:spLocks noGrp="1"/>
          </p:cNvSpPr>
          <p:nvPr>
            <p:ph type="dt" sz="half" idx="10"/>
          </p:nvPr>
        </p:nvSpPr>
        <p:spPr/>
        <p:txBody>
          <a:bodyPr/>
          <a:lstStyle/>
          <a:p>
            <a:fld id="{57DDA022-D278-C64C-B334-81BDC442498B}" type="datetimeFigureOut">
              <a:rPr lang="en-AU" smtClean="0"/>
              <a:t>26/2/2024</a:t>
            </a:fld>
            <a:endParaRPr lang="en-AU"/>
          </a:p>
        </p:txBody>
      </p:sp>
      <p:sp>
        <p:nvSpPr>
          <p:cNvPr id="6" name="Footer Placeholder 5">
            <a:extLst>
              <a:ext uri="{FF2B5EF4-FFF2-40B4-BE49-F238E27FC236}">
                <a16:creationId xmlns:a16="http://schemas.microsoft.com/office/drawing/2014/main" id="{0555314B-27D1-C261-5C72-030D81558B60}"/>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1DA871F3-536E-06E5-FF1E-3933B56E1C84}"/>
              </a:ext>
            </a:extLst>
          </p:cNvPr>
          <p:cNvSpPr>
            <a:spLocks noGrp="1"/>
          </p:cNvSpPr>
          <p:nvPr>
            <p:ph type="sldNum" sz="quarter" idx="12"/>
          </p:nvPr>
        </p:nvSpPr>
        <p:spPr/>
        <p:txBody>
          <a:bodyPr/>
          <a:lstStyle/>
          <a:p>
            <a:fld id="{8D3A8AA1-EB1B-A944-BB4C-5D085B6042FE}" type="slidenum">
              <a:rPr lang="en-AU" smtClean="0"/>
              <a:t>‹#›</a:t>
            </a:fld>
            <a:endParaRPr lang="en-AU"/>
          </a:p>
        </p:txBody>
      </p:sp>
    </p:spTree>
    <p:extLst>
      <p:ext uri="{BB962C8B-B14F-4D97-AF65-F5344CB8AC3E}">
        <p14:creationId xmlns:p14="http://schemas.microsoft.com/office/powerpoint/2010/main" val="13203985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5E7112-9C82-0084-1AC0-DDA632C9C4F8}"/>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AU"/>
          </a:p>
        </p:txBody>
      </p:sp>
      <p:sp>
        <p:nvSpPr>
          <p:cNvPr id="3" name="Picture Placeholder 2">
            <a:extLst>
              <a:ext uri="{FF2B5EF4-FFF2-40B4-BE49-F238E27FC236}">
                <a16:creationId xmlns:a16="http://schemas.microsoft.com/office/drawing/2014/main" id="{A5C98E65-A199-A49A-2E9A-2F9D2DC2CC7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98940D7A-A297-992A-607B-49B85BE59E8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0D29CFAA-593D-FE43-E28B-BE5D1F9C41D8}"/>
              </a:ext>
            </a:extLst>
          </p:cNvPr>
          <p:cNvSpPr>
            <a:spLocks noGrp="1"/>
          </p:cNvSpPr>
          <p:nvPr>
            <p:ph type="dt" sz="half" idx="10"/>
          </p:nvPr>
        </p:nvSpPr>
        <p:spPr/>
        <p:txBody>
          <a:bodyPr/>
          <a:lstStyle/>
          <a:p>
            <a:fld id="{57DDA022-D278-C64C-B334-81BDC442498B}" type="datetimeFigureOut">
              <a:rPr lang="en-AU" smtClean="0"/>
              <a:t>26/2/2024</a:t>
            </a:fld>
            <a:endParaRPr lang="en-AU"/>
          </a:p>
        </p:txBody>
      </p:sp>
      <p:sp>
        <p:nvSpPr>
          <p:cNvPr id="6" name="Footer Placeholder 5">
            <a:extLst>
              <a:ext uri="{FF2B5EF4-FFF2-40B4-BE49-F238E27FC236}">
                <a16:creationId xmlns:a16="http://schemas.microsoft.com/office/drawing/2014/main" id="{1F890974-AB65-83B2-F217-0AF5FCE176EC}"/>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6A856E7B-3E07-F1B1-B4FD-314694979FC0}"/>
              </a:ext>
            </a:extLst>
          </p:cNvPr>
          <p:cNvSpPr>
            <a:spLocks noGrp="1"/>
          </p:cNvSpPr>
          <p:nvPr>
            <p:ph type="sldNum" sz="quarter" idx="12"/>
          </p:nvPr>
        </p:nvSpPr>
        <p:spPr/>
        <p:txBody>
          <a:bodyPr/>
          <a:lstStyle/>
          <a:p>
            <a:fld id="{8D3A8AA1-EB1B-A944-BB4C-5D085B6042FE}" type="slidenum">
              <a:rPr lang="en-AU" smtClean="0"/>
              <a:t>‹#›</a:t>
            </a:fld>
            <a:endParaRPr lang="en-AU"/>
          </a:p>
        </p:txBody>
      </p:sp>
    </p:spTree>
    <p:extLst>
      <p:ext uri="{BB962C8B-B14F-4D97-AF65-F5344CB8AC3E}">
        <p14:creationId xmlns:p14="http://schemas.microsoft.com/office/powerpoint/2010/main" val="28195903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C4FDC55-6A0C-73EE-7B9E-6B74D62023B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dirty="0"/>
              <a:t>Click to edit Master title style</a:t>
            </a:r>
            <a:endParaRPr lang="en-AU" dirty="0"/>
          </a:p>
        </p:txBody>
      </p:sp>
      <p:sp>
        <p:nvSpPr>
          <p:cNvPr id="3" name="Text Placeholder 2">
            <a:extLst>
              <a:ext uri="{FF2B5EF4-FFF2-40B4-BE49-F238E27FC236}">
                <a16:creationId xmlns:a16="http://schemas.microsoft.com/office/drawing/2014/main" id="{E45E632A-66DD-DB44-09CB-7573912A3FB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AU" dirty="0"/>
          </a:p>
        </p:txBody>
      </p:sp>
      <p:sp>
        <p:nvSpPr>
          <p:cNvPr id="4" name="Date Placeholder 3">
            <a:extLst>
              <a:ext uri="{FF2B5EF4-FFF2-40B4-BE49-F238E27FC236}">
                <a16:creationId xmlns:a16="http://schemas.microsoft.com/office/drawing/2014/main" id="{AF35A918-D466-7862-3886-64F0257EA40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b="0" i="0">
                <a:solidFill>
                  <a:schemeClr val="tx1">
                    <a:tint val="75000"/>
                  </a:schemeClr>
                </a:solidFill>
                <a:latin typeface="Helvetica" pitchFamily="2" charset="0"/>
              </a:defRPr>
            </a:lvl1pPr>
          </a:lstStyle>
          <a:p>
            <a:fld id="{57DDA022-D278-C64C-B334-81BDC442498B}" type="datetimeFigureOut">
              <a:rPr lang="en-AU" smtClean="0"/>
              <a:pPr/>
              <a:t>26/2/2024</a:t>
            </a:fld>
            <a:endParaRPr lang="en-AU" dirty="0"/>
          </a:p>
        </p:txBody>
      </p:sp>
      <p:sp>
        <p:nvSpPr>
          <p:cNvPr id="5" name="Footer Placeholder 4">
            <a:extLst>
              <a:ext uri="{FF2B5EF4-FFF2-40B4-BE49-F238E27FC236}">
                <a16:creationId xmlns:a16="http://schemas.microsoft.com/office/drawing/2014/main" id="{DE22A4FC-CE2A-E8F7-B100-0FCDA23C93A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0" i="0">
                <a:solidFill>
                  <a:schemeClr val="tx1">
                    <a:tint val="75000"/>
                  </a:schemeClr>
                </a:solidFill>
                <a:latin typeface="Helvetica" pitchFamily="2" charset="0"/>
              </a:defRPr>
            </a:lvl1pPr>
          </a:lstStyle>
          <a:p>
            <a:endParaRPr lang="en-AU" dirty="0"/>
          </a:p>
        </p:txBody>
      </p:sp>
      <p:sp>
        <p:nvSpPr>
          <p:cNvPr id="6" name="Slide Number Placeholder 5">
            <a:extLst>
              <a:ext uri="{FF2B5EF4-FFF2-40B4-BE49-F238E27FC236}">
                <a16:creationId xmlns:a16="http://schemas.microsoft.com/office/drawing/2014/main" id="{54DB9A3A-87A9-0B47-71E3-22C8112674B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b="0" i="0">
                <a:solidFill>
                  <a:schemeClr val="tx1">
                    <a:tint val="75000"/>
                  </a:schemeClr>
                </a:solidFill>
                <a:latin typeface="Helvetica" pitchFamily="2" charset="0"/>
              </a:defRPr>
            </a:lvl1pPr>
          </a:lstStyle>
          <a:p>
            <a:fld id="{8D3A8AA1-EB1B-A944-BB4C-5D085B6042FE}" type="slidenum">
              <a:rPr lang="en-AU" smtClean="0"/>
              <a:pPr/>
              <a:t>‹#›</a:t>
            </a:fld>
            <a:endParaRPr lang="en-AU" dirty="0"/>
          </a:p>
        </p:txBody>
      </p:sp>
    </p:spTree>
    <p:extLst>
      <p:ext uri="{BB962C8B-B14F-4D97-AF65-F5344CB8AC3E}">
        <p14:creationId xmlns:p14="http://schemas.microsoft.com/office/powerpoint/2010/main" val="318461555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b="0" i="0" kern="1200">
          <a:solidFill>
            <a:schemeClr val="tx1"/>
          </a:solidFill>
          <a:latin typeface="Helvetica Light" panose="020B04030202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Helvetica"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Helvetica"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Helvetica"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Helvetica"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Helvetica"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08131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3726355-CD4F-E8BA-7550-B7CF47734244}"/>
              </a:ext>
            </a:extLst>
          </p:cNvPr>
          <p:cNvSpPr txBox="1"/>
          <p:nvPr/>
        </p:nvSpPr>
        <p:spPr>
          <a:xfrm>
            <a:off x="860382" y="598837"/>
            <a:ext cx="2824812" cy="1138773"/>
          </a:xfrm>
          <a:prstGeom prst="rect">
            <a:avLst/>
          </a:prstGeom>
          <a:noFill/>
        </p:spPr>
        <p:txBody>
          <a:bodyPr wrap="none">
            <a:spAutoFit/>
          </a:bodyPr>
          <a:lstStyle/>
          <a:p>
            <a:r>
              <a:rPr lang="en-NZ" sz="4000" b="1" dirty="0" err="1">
                <a:solidFill>
                  <a:srgbClr val="2B6E1D"/>
                </a:solidFill>
                <a:effectLst/>
                <a:latin typeface="Helvetica" pitchFamily="2" charset="0"/>
                <a:ea typeface="Calibri" panose="020F0502020204030204" pitchFamily="34" charset="0"/>
                <a:cs typeface="Times New Roman" panose="02020603050405020304" pitchFamily="18" charset="0"/>
              </a:rPr>
              <a:t>faife’au</a:t>
            </a:r>
            <a:br>
              <a:rPr lang="en-NZ" sz="2800" dirty="0">
                <a:solidFill>
                  <a:srgbClr val="2B6E1D"/>
                </a:solidFill>
                <a:effectLst/>
                <a:latin typeface="Helvetica" pitchFamily="2" charset="0"/>
                <a:ea typeface="Calibri" panose="020F0502020204030204" pitchFamily="34" charset="0"/>
                <a:cs typeface="Times New Roman" panose="02020603050405020304" pitchFamily="18" charset="0"/>
              </a:rPr>
            </a:br>
            <a:r>
              <a:rPr lang="en-NZ" sz="2800" dirty="0">
                <a:solidFill>
                  <a:srgbClr val="2B6E1D"/>
                </a:solidFill>
                <a:effectLst/>
                <a:latin typeface="Helvetica" pitchFamily="2" charset="0"/>
                <a:ea typeface="Calibri" panose="020F0502020204030204" pitchFamily="34" charset="0"/>
                <a:cs typeface="Times New Roman" panose="02020603050405020304" pitchFamily="18" charset="0"/>
              </a:rPr>
              <a:t>(doer of chores) </a:t>
            </a:r>
            <a:endParaRPr lang="en-NZ" sz="2800" dirty="0">
              <a:solidFill>
                <a:srgbClr val="2B6E1D"/>
              </a:solidFill>
              <a:latin typeface="Helvetica" pitchFamily="2" charset="0"/>
            </a:endParaRPr>
          </a:p>
        </p:txBody>
      </p:sp>
      <p:sp>
        <p:nvSpPr>
          <p:cNvPr id="3" name="TextBox 2">
            <a:extLst>
              <a:ext uri="{FF2B5EF4-FFF2-40B4-BE49-F238E27FC236}">
                <a16:creationId xmlns:a16="http://schemas.microsoft.com/office/drawing/2014/main" id="{4550E40F-7EA0-D0A0-F8A4-6A4BBB7D425A}"/>
              </a:ext>
            </a:extLst>
          </p:cNvPr>
          <p:cNvSpPr txBox="1"/>
          <p:nvPr/>
        </p:nvSpPr>
        <p:spPr>
          <a:xfrm>
            <a:off x="860382" y="1830286"/>
            <a:ext cx="5960548" cy="4401205"/>
          </a:xfrm>
          <a:prstGeom prst="rect">
            <a:avLst/>
          </a:prstGeom>
          <a:noFill/>
        </p:spPr>
        <p:txBody>
          <a:bodyPr wrap="square">
            <a:spAutoFit/>
          </a:bodyPr>
          <a:lstStyle/>
          <a:p>
            <a:r>
              <a:rPr lang="en-NZ" sz="2800" dirty="0">
                <a:latin typeface="Helvetica" pitchFamily="2" charset="0"/>
              </a:rPr>
              <a:t>Expected to exhibit and model:</a:t>
            </a:r>
          </a:p>
          <a:p>
            <a:pPr marL="285750" indent="-285750">
              <a:buFont typeface="Arial" panose="020B0604020202020204" pitchFamily="34" charset="0"/>
              <a:buChar char="•"/>
            </a:pPr>
            <a:r>
              <a:rPr lang="en-NZ" sz="2800" dirty="0">
                <a:latin typeface="Helvetica" pitchFamily="2" charset="0"/>
              </a:rPr>
              <a:t>Christlike Service</a:t>
            </a:r>
          </a:p>
          <a:p>
            <a:pPr marL="285750" indent="-285750">
              <a:buFont typeface="Arial" panose="020B0604020202020204" pitchFamily="34" charset="0"/>
              <a:buChar char="•"/>
            </a:pPr>
            <a:r>
              <a:rPr lang="en-NZ" sz="2800" dirty="0">
                <a:latin typeface="Helvetica" pitchFamily="2" charset="0"/>
              </a:rPr>
              <a:t>Godly worship</a:t>
            </a:r>
          </a:p>
          <a:p>
            <a:pPr marL="285750" indent="-285750">
              <a:buFont typeface="Arial" panose="020B0604020202020204" pitchFamily="34" charset="0"/>
              <a:buChar char="•"/>
            </a:pPr>
            <a:r>
              <a:rPr lang="en-NZ" sz="2800" dirty="0">
                <a:latin typeface="Helvetica" pitchFamily="2" charset="0"/>
              </a:rPr>
              <a:t>Faith</a:t>
            </a:r>
          </a:p>
          <a:p>
            <a:pPr marL="285750" indent="-285750">
              <a:buFont typeface="Arial" panose="020B0604020202020204" pitchFamily="34" charset="0"/>
              <a:buChar char="•"/>
            </a:pPr>
            <a:r>
              <a:rPr lang="en-NZ" sz="2800" dirty="0">
                <a:latin typeface="Helvetica" pitchFamily="2" charset="0"/>
              </a:rPr>
              <a:t>Love</a:t>
            </a:r>
          </a:p>
          <a:p>
            <a:pPr marL="285750" indent="-285750">
              <a:buFont typeface="Arial" panose="020B0604020202020204" pitchFamily="34" charset="0"/>
              <a:buChar char="•"/>
            </a:pPr>
            <a:r>
              <a:rPr lang="en-NZ" sz="2800" dirty="0">
                <a:latin typeface="Helvetica" pitchFamily="2" charset="0"/>
              </a:rPr>
              <a:t>Family</a:t>
            </a:r>
          </a:p>
          <a:p>
            <a:pPr marL="285750" indent="-285750">
              <a:buFont typeface="Arial" panose="020B0604020202020204" pitchFamily="34" charset="0"/>
              <a:buChar char="•"/>
            </a:pPr>
            <a:r>
              <a:rPr lang="en-NZ" sz="2800" dirty="0">
                <a:latin typeface="Helvetica" pitchFamily="2" charset="0"/>
              </a:rPr>
              <a:t>Honour</a:t>
            </a:r>
          </a:p>
          <a:p>
            <a:pPr marL="285750" indent="-285750">
              <a:buFont typeface="Arial" panose="020B0604020202020204" pitchFamily="34" charset="0"/>
              <a:buChar char="•"/>
            </a:pPr>
            <a:r>
              <a:rPr lang="en-NZ" sz="2800" dirty="0">
                <a:latin typeface="Helvetica" pitchFamily="2" charset="0"/>
              </a:rPr>
              <a:t>Hospitality</a:t>
            </a:r>
          </a:p>
          <a:p>
            <a:pPr marL="285750" indent="-285750">
              <a:buFont typeface="Arial" panose="020B0604020202020204" pitchFamily="34" charset="0"/>
              <a:buChar char="•"/>
            </a:pPr>
            <a:r>
              <a:rPr lang="en-NZ" sz="2800" dirty="0">
                <a:latin typeface="Helvetica" pitchFamily="2" charset="0"/>
              </a:rPr>
              <a:t>Sacrifice</a:t>
            </a:r>
          </a:p>
          <a:p>
            <a:pPr marL="285750" indent="-285750">
              <a:buFont typeface="Arial" panose="020B0604020202020204" pitchFamily="34" charset="0"/>
              <a:buChar char="•"/>
            </a:pPr>
            <a:r>
              <a:rPr lang="en-NZ" sz="2800" dirty="0">
                <a:latin typeface="Helvetica" pitchFamily="2" charset="0"/>
              </a:rPr>
              <a:t>Community</a:t>
            </a:r>
          </a:p>
        </p:txBody>
      </p:sp>
    </p:spTree>
    <p:extLst>
      <p:ext uri="{BB962C8B-B14F-4D97-AF65-F5344CB8AC3E}">
        <p14:creationId xmlns:p14="http://schemas.microsoft.com/office/powerpoint/2010/main" val="28617710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DBC021A-0606-7B8D-C1D8-675E584BE739}"/>
              </a:ext>
            </a:extLst>
          </p:cNvPr>
          <p:cNvSpPr txBox="1"/>
          <p:nvPr/>
        </p:nvSpPr>
        <p:spPr>
          <a:xfrm>
            <a:off x="1000899" y="3181865"/>
            <a:ext cx="5647037" cy="1938992"/>
          </a:xfrm>
          <a:prstGeom prst="rect">
            <a:avLst/>
          </a:prstGeom>
          <a:noFill/>
        </p:spPr>
        <p:txBody>
          <a:bodyPr wrap="square">
            <a:spAutoFit/>
          </a:bodyPr>
          <a:lstStyle/>
          <a:p>
            <a:r>
              <a:rPr lang="en-AU" sz="4000" dirty="0">
                <a:solidFill>
                  <a:schemeClr val="bg1"/>
                </a:solidFill>
                <a:latin typeface="Helvetica" pitchFamily="2" charset="0"/>
              </a:rPr>
              <a:t>I quite like the </a:t>
            </a:r>
            <a:r>
              <a:rPr lang="en-AU" sz="4000" i="1" dirty="0" err="1">
                <a:solidFill>
                  <a:schemeClr val="bg1"/>
                </a:solidFill>
                <a:latin typeface="Helvetica" pitchFamily="2" charset="0"/>
              </a:rPr>
              <a:t>aofa’alupega</a:t>
            </a:r>
            <a:r>
              <a:rPr lang="en-AU" sz="4000" dirty="0">
                <a:solidFill>
                  <a:schemeClr val="bg1"/>
                </a:solidFill>
                <a:latin typeface="Helvetica" pitchFamily="2" charset="0"/>
              </a:rPr>
              <a:t> part of being a Samoan pastor! </a:t>
            </a:r>
          </a:p>
        </p:txBody>
      </p:sp>
    </p:spTree>
    <p:extLst>
      <p:ext uri="{BB962C8B-B14F-4D97-AF65-F5344CB8AC3E}">
        <p14:creationId xmlns:p14="http://schemas.microsoft.com/office/powerpoint/2010/main" val="14645623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AEAF1E6-7805-E934-840D-6B5605351256}"/>
              </a:ext>
            </a:extLst>
          </p:cNvPr>
          <p:cNvSpPr txBox="1"/>
          <p:nvPr/>
        </p:nvSpPr>
        <p:spPr>
          <a:xfrm>
            <a:off x="926760" y="2176106"/>
            <a:ext cx="4534928" cy="1466555"/>
          </a:xfrm>
          <a:prstGeom prst="rect">
            <a:avLst/>
          </a:prstGeom>
          <a:noFill/>
        </p:spPr>
        <p:txBody>
          <a:bodyPr wrap="square">
            <a:spAutoFit/>
          </a:bodyPr>
          <a:lstStyle/>
          <a:p>
            <a:pPr>
              <a:lnSpc>
                <a:spcPct val="115000"/>
              </a:lnSpc>
              <a:spcAft>
                <a:spcPts val="600"/>
              </a:spcAft>
            </a:pPr>
            <a:r>
              <a:rPr lang="en-NZ" sz="4000" dirty="0">
                <a:solidFill>
                  <a:srgbClr val="2B6E1D"/>
                </a:solidFill>
                <a:effectLst/>
                <a:latin typeface="Helvetica" pitchFamily="2" charset="0"/>
                <a:ea typeface="Calibri" panose="020F0502020204030204" pitchFamily="34" charset="0"/>
                <a:cs typeface="Times New Roman" panose="02020603050405020304" pitchFamily="18" charset="0"/>
              </a:rPr>
              <a:t>Thankfully, our God is good to me. </a:t>
            </a:r>
          </a:p>
        </p:txBody>
      </p:sp>
      <p:sp>
        <p:nvSpPr>
          <p:cNvPr id="4" name="TextBox 3">
            <a:extLst>
              <a:ext uri="{FF2B5EF4-FFF2-40B4-BE49-F238E27FC236}">
                <a16:creationId xmlns:a16="http://schemas.microsoft.com/office/drawing/2014/main" id="{82FC9A58-9CE5-7F7C-6FA8-7AB794F933F9}"/>
              </a:ext>
            </a:extLst>
          </p:cNvPr>
          <p:cNvSpPr txBox="1"/>
          <p:nvPr/>
        </p:nvSpPr>
        <p:spPr>
          <a:xfrm>
            <a:off x="926760" y="3660181"/>
            <a:ext cx="3694667" cy="1384995"/>
          </a:xfrm>
          <a:prstGeom prst="rect">
            <a:avLst/>
          </a:prstGeom>
          <a:noFill/>
        </p:spPr>
        <p:txBody>
          <a:bodyPr wrap="square">
            <a:spAutoFit/>
          </a:bodyPr>
          <a:lstStyle/>
          <a:p>
            <a:r>
              <a:rPr lang="en-NZ" sz="2800" dirty="0">
                <a:solidFill>
                  <a:srgbClr val="2B6E1D"/>
                </a:solidFill>
                <a:effectLst/>
                <a:latin typeface="Helvetica" pitchFamily="2" charset="0"/>
                <a:ea typeface="Calibri" panose="020F0502020204030204" pitchFamily="34" charset="0"/>
                <a:cs typeface="Calibri" panose="020F0502020204030204" pitchFamily="34" charset="0"/>
              </a:rPr>
              <a:t>I am so grateful that God regularly brings me back to reality.</a:t>
            </a:r>
            <a:endParaRPr lang="en-AU" sz="2800" dirty="0">
              <a:solidFill>
                <a:srgbClr val="2B6E1D"/>
              </a:solidFill>
              <a:latin typeface="Helvetica" pitchFamily="2" charset="0"/>
            </a:endParaRPr>
          </a:p>
        </p:txBody>
      </p:sp>
    </p:spTree>
    <p:extLst>
      <p:ext uri="{BB962C8B-B14F-4D97-AF65-F5344CB8AC3E}">
        <p14:creationId xmlns:p14="http://schemas.microsoft.com/office/powerpoint/2010/main" val="4944512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820C473-E3CF-2C96-D4EC-813FA4E6F6C5}"/>
              </a:ext>
            </a:extLst>
          </p:cNvPr>
          <p:cNvSpPr txBox="1"/>
          <p:nvPr/>
        </p:nvSpPr>
        <p:spPr>
          <a:xfrm>
            <a:off x="2236572" y="4011481"/>
            <a:ext cx="7129850" cy="2215991"/>
          </a:xfrm>
          <a:prstGeom prst="rect">
            <a:avLst/>
          </a:prstGeom>
          <a:noFill/>
        </p:spPr>
        <p:txBody>
          <a:bodyPr wrap="square">
            <a:spAutoFit/>
          </a:bodyPr>
          <a:lstStyle/>
          <a:p>
            <a:pPr algn="ctr">
              <a:spcAft>
                <a:spcPts val="1200"/>
              </a:spcAft>
            </a:pPr>
            <a:r>
              <a:rPr lang="en-NZ" sz="3200" dirty="0">
                <a:solidFill>
                  <a:srgbClr val="2B6E1D"/>
                </a:solidFill>
                <a:effectLst/>
                <a:latin typeface="Helvetica" pitchFamily="2" charset="0"/>
                <a:ea typeface="Calibri" panose="020F0502020204030204" pitchFamily="34" charset="0"/>
                <a:cs typeface="Times New Roman" panose="02020603050405020304" pitchFamily="18" charset="0"/>
              </a:rPr>
              <a:t>Tension between </a:t>
            </a:r>
            <a:r>
              <a:rPr lang="en-NZ" sz="3200" dirty="0" err="1">
                <a:solidFill>
                  <a:srgbClr val="2B6E1D"/>
                </a:solidFill>
                <a:effectLst/>
                <a:latin typeface="Helvetica" pitchFamily="2" charset="0"/>
                <a:ea typeface="Calibri" panose="020F0502020204030204" pitchFamily="34" charset="0"/>
                <a:cs typeface="Times New Roman" panose="02020603050405020304" pitchFamily="18" charset="0"/>
              </a:rPr>
              <a:t>aofa’aluega</a:t>
            </a:r>
            <a:r>
              <a:rPr lang="en-NZ" sz="3200" dirty="0">
                <a:solidFill>
                  <a:srgbClr val="2B6E1D"/>
                </a:solidFill>
                <a:effectLst/>
                <a:latin typeface="Helvetica" pitchFamily="2" charset="0"/>
                <a:ea typeface="Calibri" panose="020F0502020204030204" pitchFamily="34" charset="0"/>
                <a:cs typeface="Times New Roman" panose="02020603050405020304" pitchFamily="18" charset="0"/>
              </a:rPr>
              <a:t> and </a:t>
            </a:r>
            <a:r>
              <a:rPr lang="en-NZ" sz="3200" dirty="0" err="1">
                <a:solidFill>
                  <a:srgbClr val="2B6E1D"/>
                </a:solidFill>
                <a:effectLst/>
                <a:latin typeface="Helvetica" pitchFamily="2" charset="0"/>
                <a:ea typeface="Calibri" panose="020F0502020204030204" pitchFamily="34" charset="0"/>
                <a:cs typeface="Times New Roman" panose="02020603050405020304" pitchFamily="18" charset="0"/>
              </a:rPr>
              <a:t>faife’au</a:t>
            </a:r>
            <a:r>
              <a:rPr lang="en-NZ" sz="3200" dirty="0">
                <a:solidFill>
                  <a:srgbClr val="2B6E1D"/>
                </a:solidFill>
                <a:effectLst/>
                <a:latin typeface="Helvetica" pitchFamily="2" charset="0"/>
                <a:ea typeface="Calibri" panose="020F0502020204030204" pitchFamily="34" charset="0"/>
                <a:cs typeface="Times New Roman" panose="02020603050405020304" pitchFamily="18" charset="0"/>
              </a:rPr>
              <a:t> is what Paul is referring to: </a:t>
            </a:r>
          </a:p>
          <a:p>
            <a:pPr algn="ctr">
              <a:spcAft>
                <a:spcPts val="1200"/>
              </a:spcAft>
            </a:pPr>
            <a:r>
              <a:rPr lang="en-NZ" sz="3200" b="1" dirty="0">
                <a:solidFill>
                  <a:srgbClr val="2B6E1D"/>
                </a:solidFill>
                <a:effectLst/>
                <a:latin typeface="Helvetica" pitchFamily="2" charset="0"/>
                <a:ea typeface="Calibri" panose="020F0502020204030204" pitchFamily="34" charset="0"/>
                <a:cs typeface="Times New Roman" panose="02020603050405020304" pitchFamily="18" charset="0"/>
              </a:rPr>
              <a:t>‘Let this mind be in you which was also in Christ Jesus.’</a:t>
            </a:r>
            <a:endParaRPr lang="en-NZ" sz="3200" b="1" dirty="0">
              <a:solidFill>
                <a:srgbClr val="2B6E1D"/>
              </a:solidFill>
              <a:latin typeface="Helvetica" pitchFamily="2" charset="0"/>
            </a:endParaRPr>
          </a:p>
        </p:txBody>
      </p:sp>
    </p:spTree>
    <p:extLst>
      <p:ext uri="{BB962C8B-B14F-4D97-AF65-F5344CB8AC3E}">
        <p14:creationId xmlns:p14="http://schemas.microsoft.com/office/powerpoint/2010/main" val="36614876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32CE171-E0D8-EE48-CBF1-F748FC8BCF8C}"/>
              </a:ext>
            </a:extLst>
          </p:cNvPr>
          <p:cNvSpPr txBox="1"/>
          <p:nvPr/>
        </p:nvSpPr>
        <p:spPr>
          <a:xfrm>
            <a:off x="1099754" y="1630847"/>
            <a:ext cx="4263078" cy="3596306"/>
          </a:xfrm>
          <a:prstGeom prst="rect">
            <a:avLst/>
          </a:prstGeom>
          <a:noFill/>
        </p:spPr>
        <p:txBody>
          <a:bodyPr wrap="square">
            <a:spAutoFit/>
          </a:bodyPr>
          <a:lstStyle/>
          <a:p>
            <a:pPr>
              <a:lnSpc>
                <a:spcPct val="115000"/>
              </a:lnSpc>
              <a:spcAft>
                <a:spcPts val="600"/>
              </a:spcAft>
            </a:pPr>
            <a:r>
              <a:rPr lang="en-NZ" sz="4000" dirty="0">
                <a:solidFill>
                  <a:srgbClr val="2B6E1D"/>
                </a:solidFill>
                <a:effectLst/>
                <a:latin typeface="Helvetica" pitchFamily="2" charset="0"/>
                <a:ea typeface="Calibri" panose="020F0502020204030204" pitchFamily="34" charset="0"/>
                <a:cs typeface="Times New Roman" panose="02020603050405020304" pitchFamily="18" charset="0"/>
              </a:rPr>
              <a:t>A mental health challenge does not mean we lose our connection with God. </a:t>
            </a:r>
          </a:p>
        </p:txBody>
      </p:sp>
    </p:spTree>
    <p:extLst>
      <p:ext uri="{BB962C8B-B14F-4D97-AF65-F5344CB8AC3E}">
        <p14:creationId xmlns:p14="http://schemas.microsoft.com/office/powerpoint/2010/main" val="4225707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5F3DB85-F6A7-C29F-F580-6E30EC44B5C8}"/>
              </a:ext>
            </a:extLst>
          </p:cNvPr>
          <p:cNvSpPr txBox="1"/>
          <p:nvPr/>
        </p:nvSpPr>
        <p:spPr>
          <a:xfrm>
            <a:off x="1000900" y="889843"/>
            <a:ext cx="4460786" cy="5078313"/>
          </a:xfrm>
          <a:prstGeom prst="rect">
            <a:avLst/>
          </a:prstGeom>
          <a:noFill/>
        </p:spPr>
        <p:txBody>
          <a:bodyPr wrap="square">
            <a:spAutoFit/>
          </a:bodyPr>
          <a:lstStyle/>
          <a:p>
            <a:r>
              <a:rPr lang="en-NZ" sz="3600" dirty="0">
                <a:solidFill>
                  <a:srgbClr val="2B6E1D"/>
                </a:solidFill>
                <a:effectLst/>
                <a:latin typeface="Helvetica" pitchFamily="2" charset="0"/>
                <a:ea typeface="Calibri" panose="020F0502020204030204" pitchFamily="34" charset="0"/>
                <a:cs typeface="Calibri" panose="020F0502020204030204" pitchFamily="34" charset="0"/>
              </a:rPr>
              <a:t>Our loving God created us to experience wellness and wholeness of life, however sin entered our existence bringing ill health, pain and suffering. </a:t>
            </a:r>
          </a:p>
        </p:txBody>
      </p:sp>
    </p:spTree>
    <p:extLst>
      <p:ext uri="{BB962C8B-B14F-4D97-AF65-F5344CB8AC3E}">
        <p14:creationId xmlns:p14="http://schemas.microsoft.com/office/powerpoint/2010/main" val="19061064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589CAFC-39F9-7597-BE8F-E6B127D2CEA8}"/>
              </a:ext>
            </a:extLst>
          </p:cNvPr>
          <p:cNvSpPr txBox="1"/>
          <p:nvPr/>
        </p:nvSpPr>
        <p:spPr>
          <a:xfrm>
            <a:off x="7018638" y="1536174"/>
            <a:ext cx="4200254" cy="3785652"/>
          </a:xfrm>
          <a:prstGeom prst="rect">
            <a:avLst/>
          </a:prstGeom>
          <a:noFill/>
        </p:spPr>
        <p:txBody>
          <a:bodyPr wrap="square">
            <a:spAutoFit/>
          </a:bodyPr>
          <a:lstStyle/>
          <a:p>
            <a:pPr algn="ctr"/>
            <a:r>
              <a:rPr lang="en-NZ" sz="4000" b="1" dirty="0">
                <a:solidFill>
                  <a:schemeClr val="bg1"/>
                </a:solidFill>
                <a:effectLst/>
                <a:latin typeface="Helvetica" pitchFamily="2" charset="0"/>
                <a:ea typeface="Calibri" panose="020F0502020204030204" pitchFamily="34" charset="0"/>
                <a:cs typeface="Times New Roman" panose="02020603050405020304" pitchFamily="18" charset="0"/>
              </a:rPr>
              <a:t>The good news is that God sent Jesus to restore the brokenness caused by sin in our lives.</a:t>
            </a:r>
            <a:endParaRPr lang="en-NZ" sz="4000" b="1" dirty="0">
              <a:solidFill>
                <a:schemeClr val="bg1"/>
              </a:solidFill>
              <a:latin typeface="Helvetica" pitchFamily="2" charset="0"/>
            </a:endParaRPr>
          </a:p>
        </p:txBody>
      </p:sp>
    </p:spTree>
    <p:extLst>
      <p:ext uri="{BB962C8B-B14F-4D97-AF65-F5344CB8AC3E}">
        <p14:creationId xmlns:p14="http://schemas.microsoft.com/office/powerpoint/2010/main" val="28592287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3949A96-9DDC-A6BD-B49F-D4DDED916845}"/>
              </a:ext>
            </a:extLst>
          </p:cNvPr>
          <p:cNvSpPr txBox="1"/>
          <p:nvPr/>
        </p:nvSpPr>
        <p:spPr>
          <a:xfrm>
            <a:off x="6845642" y="2151727"/>
            <a:ext cx="3546389" cy="2554545"/>
          </a:xfrm>
          <a:prstGeom prst="rect">
            <a:avLst/>
          </a:prstGeom>
          <a:noFill/>
        </p:spPr>
        <p:txBody>
          <a:bodyPr wrap="square">
            <a:spAutoFit/>
          </a:bodyPr>
          <a:lstStyle/>
          <a:p>
            <a:pPr algn="ctr"/>
            <a:r>
              <a:rPr lang="en-US" sz="4000" b="1" dirty="0">
                <a:ln>
                  <a:noFill/>
                </a:ln>
                <a:solidFill>
                  <a:srgbClr val="000000"/>
                </a:solidFill>
                <a:effectLst/>
                <a:latin typeface="Helvetica" pitchFamily="2" charset="0"/>
                <a:ea typeface="Calibri" panose="020F0502020204030204" pitchFamily="34" charset="0"/>
                <a:cs typeface="Arial Unicode MS"/>
              </a:rPr>
              <a:t>God invites us to think as Jesus thought!</a:t>
            </a:r>
            <a:endParaRPr lang="en-NZ" sz="4000" b="1" dirty="0">
              <a:ln>
                <a:noFill/>
              </a:ln>
              <a:solidFill>
                <a:srgbClr val="000000"/>
              </a:solidFill>
              <a:effectLst/>
              <a:latin typeface="Helvetica" pitchFamily="2" charset="0"/>
              <a:ea typeface="Arial Unicode MS"/>
              <a:cs typeface="Arial Unicode MS"/>
            </a:endParaRPr>
          </a:p>
        </p:txBody>
      </p:sp>
    </p:spTree>
    <p:extLst>
      <p:ext uri="{BB962C8B-B14F-4D97-AF65-F5344CB8AC3E}">
        <p14:creationId xmlns:p14="http://schemas.microsoft.com/office/powerpoint/2010/main" val="31137110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3BC0889-C8F1-2C14-2A73-AA156DEAB3B3}"/>
              </a:ext>
            </a:extLst>
          </p:cNvPr>
          <p:cNvSpPr txBox="1"/>
          <p:nvPr/>
        </p:nvSpPr>
        <p:spPr>
          <a:xfrm>
            <a:off x="1309816" y="2459504"/>
            <a:ext cx="3546389" cy="1938992"/>
          </a:xfrm>
          <a:prstGeom prst="rect">
            <a:avLst/>
          </a:prstGeom>
          <a:noFill/>
        </p:spPr>
        <p:txBody>
          <a:bodyPr wrap="square">
            <a:spAutoFit/>
          </a:bodyPr>
          <a:lstStyle/>
          <a:p>
            <a:pPr algn="ctr"/>
            <a:r>
              <a:rPr lang="en-NZ" sz="4000" b="1" dirty="0">
                <a:solidFill>
                  <a:srgbClr val="2B6E1D"/>
                </a:solidFill>
                <a:latin typeface="Helvetica" pitchFamily="2" charset="0"/>
              </a:rPr>
              <a:t>A life-time commission… Follow!</a:t>
            </a:r>
          </a:p>
        </p:txBody>
      </p:sp>
    </p:spTree>
    <p:extLst>
      <p:ext uri="{BB962C8B-B14F-4D97-AF65-F5344CB8AC3E}">
        <p14:creationId xmlns:p14="http://schemas.microsoft.com/office/powerpoint/2010/main" val="3133354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21419E7-EE23-7A5B-0002-5348E4E5BF2D}"/>
              </a:ext>
            </a:extLst>
          </p:cNvPr>
          <p:cNvSpPr txBox="1"/>
          <p:nvPr/>
        </p:nvSpPr>
        <p:spPr>
          <a:xfrm>
            <a:off x="1124465" y="1659285"/>
            <a:ext cx="4238367" cy="3539430"/>
          </a:xfrm>
          <a:prstGeom prst="rect">
            <a:avLst/>
          </a:prstGeom>
          <a:noFill/>
        </p:spPr>
        <p:txBody>
          <a:bodyPr wrap="square">
            <a:spAutoFit/>
          </a:bodyPr>
          <a:lstStyle/>
          <a:p>
            <a:r>
              <a:rPr lang="en-NZ" sz="2800" dirty="0">
                <a:solidFill>
                  <a:srgbClr val="2B6E1D"/>
                </a:solidFill>
                <a:effectLst/>
                <a:latin typeface="Helvetica" pitchFamily="2" charset="0"/>
                <a:ea typeface="Calibri" panose="020F0502020204030204" pitchFamily="34" charset="0"/>
              </a:rPr>
              <a:t>Our way and God</a:t>
            </a:r>
            <a:r>
              <a:rPr lang="en-NZ" sz="2800" dirty="0">
                <a:solidFill>
                  <a:srgbClr val="2B6E1D"/>
                </a:solidFill>
                <a:effectLst/>
                <a:latin typeface="Helvetica" pitchFamily="2" charset="0"/>
                <a:ea typeface="Calibri" panose="020F0502020204030204" pitchFamily="34" charset="0"/>
                <a:cs typeface="Times New Roman" panose="02020603050405020304" pitchFamily="18" charset="0"/>
              </a:rPr>
              <a:t>’s way are two incompatible ways of thinking. One is inward and promotes self. The other is outfacing and elevates sacrifice, service, and submission.</a:t>
            </a:r>
            <a:endParaRPr lang="en-NZ" sz="2800" dirty="0">
              <a:solidFill>
                <a:srgbClr val="2B6E1D"/>
              </a:solidFill>
              <a:latin typeface="Helvetica" pitchFamily="2" charset="0"/>
            </a:endParaRPr>
          </a:p>
        </p:txBody>
      </p:sp>
    </p:spTree>
    <p:extLst>
      <p:ext uri="{BB962C8B-B14F-4D97-AF65-F5344CB8AC3E}">
        <p14:creationId xmlns:p14="http://schemas.microsoft.com/office/powerpoint/2010/main" val="1456119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3BC3106-B944-9B04-0F00-281093C383B8}"/>
              </a:ext>
            </a:extLst>
          </p:cNvPr>
          <p:cNvSpPr txBox="1"/>
          <p:nvPr/>
        </p:nvSpPr>
        <p:spPr>
          <a:xfrm>
            <a:off x="1153919" y="971251"/>
            <a:ext cx="5193729" cy="1661993"/>
          </a:xfrm>
          <a:prstGeom prst="rect">
            <a:avLst/>
          </a:prstGeom>
          <a:noFill/>
        </p:spPr>
        <p:txBody>
          <a:bodyPr wrap="none" lIns="0" tIns="0" rIns="0" bIns="0">
            <a:spAutoFit/>
          </a:bodyPr>
          <a:lstStyle/>
          <a:p>
            <a:r>
              <a:rPr lang="en-AU" sz="5400" dirty="0">
                <a:solidFill>
                  <a:srgbClr val="2B6E1D"/>
                </a:solidFill>
                <a:latin typeface="Helvetica" pitchFamily="2" charset="0"/>
                <a:ea typeface="Helvetica Neue" panose="02000503000000020004" pitchFamily="2" charset="0"/>
                <a:cs typeface="Helvetica Neue" panose="02000503000000020004" pitchFamily="2" charset="0"/>
              </a:rPr>
              <a:t>Thinking the way</a:t>
            </a:r>
            <a:br>
              <a:rPr lang="en-AU" sz="5400" dirty="0">
                <a:solidFill>
                  <a:srgbClr val="2B6E1D"/>
                </a:solidFill>
                <a:latin typeface="Helvetica" pitchFamily="2" charset="0"/>
                <a:ea typeface="Helvetica Neue" panose="02000503000000020004" pitchFamily="2" charset="0"/>
                <a:cs typeface="Helvetica Neue" panose="02000503000000020004" pitchFamily="2" charset="0"/>
              </a:rPr>
            </a:br>
            <a:r>
              <a:rPr lang="en-AU" sz="5400" dirty="0">
                <a:solidFill>
                  <a:srgbClr val="2B6E1D"/>
                </a:solidFill>
                <a:latin typeface="Helvetica" pitchFamily="2" charset="0"/>
                <a:ea typeface="Helvetica Neue" panose="02000503000000020004" pitchFamily="2" charset="0"/>
                <a:cs typeface="Helvetica Neue" panose="02000503000000020004" pitchFamily="2" charset="0"/>
              </a:rPr>
              <a:t>Jesus Thought</a:t>
            </a:r>
          </a:p>
        </p:txBody>
      </p:sp>
      <p:sp>
        <p:nvSpPr>
          <p:cNvPr id="4" name="TextBox 3">
            <a:extLst>
              <a:ext uri="{FF2B5EF4-FFF2-40B4-BE49-F238E27FC236}">
                <a16:creationId xmlns:a16="http://schemas.microsoft.com/office/drawing/2014/main" id="{95B9904C-6B50-F5A1-9624-750EFF9B5B11}"/>
              </a:ext>
            </a:extLst>
          </p:cNvPr>
          <p:cNvSpPr txBox="1"/>
          <p:nvPr/>
        </p:nvSpPr>
        <p:spPr>
          <a:xfrm>
            <a:off x="1153919" y="3859209"/>
            <a:ext cx="5234831" cy="615553"/>
          </a:xfrm>
          <a:prstGeom prst="rect">
            <a:avLst/>
          </a:prstGeom>
          <a:noFill/>
        </p:spPr>
        <p:txBody>
          <a:bodyPr wrap="none" lIns="0" tIns="0" rIns="0" bIns="0">
            <a:spAutoFit/>
          </a:bodyPr>
          <a:lstStyle/>
          <a:p>
            <a:r>
              <a:rPr lang="en-AU" sz="4000" dirty="0">
                <a:solidFill>
                  <a:srgbClr val="2B6E1D"/>
                </a:solidFill>
                <a:latin typeface="Helvetica" pitchFamily="2" charset="0"/>
                <a:ea typeface="Helvetica Neue Medium" panose="02000503000000020004" pitchFamily="2" charset="0"/>
                <a:cs typeface="Helvetica Neue Medium" panose="02000503000000020004" pitchFamily="2" charset="0"/>
              </a:rPr>
              <a:t>Pastor Eddie </a:t>
            </a:r>
            <a:r>
              <a:rPr lang="en-AU" sz="4000" dirty="0" err="1">
                <a:solidFill>
                  <a:srgbClr val="2B6E1D"/>
                </a:solidFill>
                <a:latin typeface="Helvetica" pitchFamily="2" charset="0"/>
                <a:ea typeface="Helvetica Neue Medium" panose="02000503000000020004" pitchFamily="2" charset="0"/>
                <a:cs typeface="Helvetica Neue Medium" panose="02000503000000020004" pitchFamily="2" charset="0"/>
              </a:rPr>
              <a:t>Tupa’i</a:t>
            </a:r>
            <a:r>
              <a:rPr lang="en-AU" sz="4000" dirty="0">
                <a:solidFill>
                  <a:srgbClr val="2B6E1D"/>
                </a:solidFill>
                <a:latin typeface="Helvetica" pitchFamily="2" charset="0"/>
                <a:ea typeface="Helvetica Neue Medium" panose="02000503000000020004" pitchFamily="2" charset="0"/>
                <a:cs typeface="Helvetica Neue Medium" panose="02000503000000020004" pitchFamily="2" charset="0"/>
              </a:rPr>
              <a:t> </a:t>
            </a:r>
            <a:r>
              <a:rPr lang="en-AU" sz="2400" b="1" dirty="0">
                <a:solidFill>
                  <a:srgbClr val="2B6E1D"/>
                </a:solidFill>
                <a:latin typeface="Helvetica" pitchFamily="2" charset="0"/>
                <a:ea typeface="Helvetica Neue Medium" panose="02000503000000020004" pitchFamily="2" charset="0"/>
                <a:cs typeface="Helvetica Neue Medium" panose="02000503000000020004" pitchFamily="2" charset="0"/>
              </a:rPr>
              <a:t>PhD</a:t>
            </a:r>
            <a:endParaRPr lang="en-AU" b="1" dirty="0">
              <a:solidFill>
                <a:srgbClr val="2B6E1D"/>
              </a:solidFill>
              <a:latin typeface="Helvetica" pitchFamily="2" charset="0"/>
              <a:ea typeface="Helvetica Neue Medium" panose="02000503000000020004" pitchFamily="2" charset="0"/>
              <a:cs typeface="Helvetica Neue Medium" panose="02000503000000020004" pitchFamily="2" charset="0"/>
            </a:endParaRPr>
          </a:p>
        </p:txBody>
      </p:sp>
      <p:sp>
        <p:nvSpPr>
          <p:cNvPr id="6" name="TextBox 5">
            <a:extLst>
              <a:ext uri="{FF2B5EF4-FFF2-40B4-BE49-F238E27FC236}">
                <a16:creationId xmlns:a16="http://schemas.microsoft.com/office/drawing/2014/main" id="{3E8FF125-D5E1-2FCD-CA01-3A8D10691708}"/>
              </a:ext>
            </a:extLst>
          </p:cNvPr>
          <p:cNvSpPr txBox="1"/>
          <p:nvPr/>
        </p:nvSpPr>
        <p:spPr>
          <a:xfrm>
            <a:off x="1153919" y="4575383"/>
            <a:ext cx="4676408" cy="276999"/>
          </a:xfrm>
          <a:prstGeom prst="rect">
            <a:avLst/>
          </a:prstGeom>
          <a:noFill/>
        </p:spPr>
        <p:txBody>
          <a:bodyPr wrap="none" lIns="0" tIns="0" rIns="0" bIns="0">
            <a:spAutoFit/>
          </a:bodyPr>
          <a:lstStyle/>
          <a:p>
            <a:r>
              <a:rPr lang="en-AU" i="1" dirty="0">
                <a:solidFill>
                  <a:srgbClr val="2B6E1D"/>
                </a:solidFill>
                <a:latin typeface="Times New Roman" panose="02020603050405020304" pitchFamily="18" charset="0"/>
                <a:cs typeface="Times New Roman" panose="02020603050405020304" pitchFamily="18" charset="0"/>
              </a:rPr>
              <a:t>President, New Zealand Pacific Union Conference</a:t>
            </a:r>
          </a:p>
        </p:txBody>
      </p:sp>
      <p:sp>
        <p:nvSpPr>
          <p:cNvPr id="2" name="TextBox 1">
            <a:extLst>
              <a:ext uri="{FF2B5EF4-FFF2-40B4-BE49-F238E27FC236}">
                <a16:creationId xmlns:a16="http://schemas.microsoft.com/office/drawing/2014/main" id="{F0877F81-FD29-DE77-02E5-EFA72C0785CB}"/>
              </a:ext>
            </a:extLst>
          </p:cNvPr>
          <p:cNvSpPr txBox="1"/>
          <p:nvPr/>
        </p:nvSpPr>
        <p:spPr>
          <a:xfrm>
            <a:off x="1153919" y="2694086"/>
            <a:ext cx="4570867" cy="430887"/>
          </a:xfrm>
          <a:prstGeom prst="rect">
            <a:avLst/>
          </a:prstGeom>
          <a:noFill/>
        </p:spPr>
        <p:txBody>
          <a:bodyPr wrap="none" lIns="0" tIns="0" rIns="0" bIns="0">
            <a:spAutoFit/>
          </a:bodyPr>
          <a:lstStyle/>
          <a:p>
            <a:r>
              <a:rPr lang="en-AU" sz="2800" i="1" dirty="0">
                <a:solidFill>
                  <a:srgbClr val="2B6E1D"/>
                </a:solidFill>
                <a:latin typeface="Times New Roman" panose="02020603050405020304" pitchFamily="18" charset="0"/>
                <a:cs typeface="Times New Roman" panose="02020603050405020304" pitchFamily="18" charset="0"/>
              </a:rPr>
              <a:t>The Goal of Spiritual Wellbeing</a:t>
            </a:r>
          </a:p>
        </p:txBody>
      </p:sp>
    </p:spTree>
    <p:extLst>
      <p:ext uri="{BB962C8B-B14F-4D97-AF65-F5344CB8AC3E}">
        <p14:creationId xmlns:p14="http://schemas.microsoft.com/office/powerpoint/2010/main" val="42529739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F0D8D7B-31B8-578E-8C1A-1B22B38FC07F}"/>
              </a:ext>
            </a:extLst>
          </p:cNvPr>
          <p:cNvSpPr txBox="1"/>
          <p:nvPr/>
        </p:nvSpPr>
        <p:spPr>
          <a:xfrm>
            <a:off x="1552360" y="2105561"/>
            <a:ext cx="5194429" cy="1323439"/>
          </a:xfrm>
          <a:prstGeom prst="rect">
            <a:avLst/>
          </a:prstGeom>
          <a:noFill/>
        </p:spPr>
        <p:txBody>
          <a:bodyPr wrap="square">
            <a:spAutoFit/>
          </a:bodyPr>
          <a:lstStyle/>
          <a:p>
            <a:r>
              <a:rPr lang="en-NZ" sz="4000" b="1" dirty="0">
                <a:solidFill>
                  <a:srgbClr val="2B6E1D"/>
                </a:solidFill>
                <a:effectLst/>
                <a:latin typeface="Helvetica" pitchFamily="2" charset="0"/>
                <a:ea typeface="Calibri" panose="020F0502020204030204" pitchFamily="34" charset="0"/>
                <a:cs typeface="Times New Roman" panose="02020603050405020304" pitchFamily="18" charset="0"/>
              </a:rPr>
              <a:t>Our thoughts are riddled with:</a:t>
            </a:r>
            <a:endParaRPr lang="en-NZ" sz="2800" dirty="0">
              <a:solidFill>
                <a:srgbClr val="2B6E1D"/>
              </a:solidFill>
              <a:latin typeface="Helvetica" pitchFamily="2" charset="0"/>
            </a:endParaRPr>
          </a:p>
        </p:txBody>
      </p:sp>
      <p:sp>
        <p:nvSpPr>
          <p:cNvPr id="3" name="TextBox 2">
            <a:extLst>
              <a:ext uri="{FF2B5EF4-FFF2-40B4-BE49-F238E27FC236}">
                <a16:creationId xmlns:a16="http://schemas.microsoft.com/office/drawing/2014/main" id="{085E0108-D8A1-3E21-1570-DD8318B2E1C3}"/>
              </a:ext>
            </a:extLst>
          </p:cNvPr>
          <p:cNvSpPr txBox="1"/>
          <p:nvPr/>
        </p:nvSpPr>
        <p:spPr>
          <a:xfrm>
            <a:off x="1552360" y="3623842"/>
            <a:ext cx="4988484" cy="1692771"/>
          </a:xfrm>
          <a:prstGeom prst="rect">
            <a:avLst/>
          </a:prstGeom>
          <a:noFill/>
        </p:spPr>
        <p:txBody>
          <a:bodyPr wrap="square">
            <a:spAutoFit/>
          </a:bodyPr>
          <a:lstStyle/>
          <a:p>
            <a:pPr marL="285750" indent="-285750">
              <a:spcAft>
                <a:spcPts val="1200"/>
              </a:spcAft>
              <a:buFont typeface="Arial" panose="020B0604020202020204" pitchFamily="34" charset="0"/>
              <a:buChar char="•"/>
            </a:pPr>
            <a:r>
              <a:rPr lang="en-NZ" sz="2800" dirty="0">
                <a:latin typeface="Helvetica" pitchFamily="2" charset="0"/>
              </a:rPr>
              <a:t>Selfishness</a:t>
            </a:r>
          </a:p>
          <a:p>
            <a:pPr marL="285750" indent="-285750">
              <a:spcAft>
                <a:spcPts val="1200"/>
              </a:spcAft>
              <a:buFont typeface="Arial" panose="020B0604020202020204" pitchFamily="34" charset="0"/>
              <a:buChar char="•"/>
            </a:pPr>
            <a:r>
              <a:rPr lang="en-NZ" sz="2800" dirty="0">
                <a:latin typeface="Helvetica" pitchFamily="2" charset="0"/>
              </a:rPr>
              <a:t>Self-centredness</a:t>
            </a:r>
          </a:p>
          <a:p>
            <a:pPr marL="285750" indent="-285750">
              <a:spcAft>
                <a:spcPts val="1200"/>
              </a:spcAft>
              <a:buFont typeface="Arial" panose="020B0604020202020204" pitchFamily="34" charset="0"/>
              <a:buChar char="•"/>
            </a:pPr>
            <a:r>
              <a:rPr lang="en-NZ" sz="2800" dirty="0">
                <a:latin typeface="Helvetica" pitchFamily="2" charset="0"/>
              </a:rPr>
              <a:t>Pride</a:t>
            </a:r>
          </a:p>
        </p:txBody>
      </p:sp>
    </p:spTree>
    <p:extLst>
      <p:ext uri="{BB962C8B-B14F-4D97-AF65-F5344CB8AC3E}">
        <p14:creationId xmlns:p14="http://schemas.microsoft.com/office/powerpoint/2010/main" val="40463192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2B3AD90-EDD6-8CF0-6107-4B69F8C94F29}"/>
              </a:ext>
            </a:extLst>
          </p:cNvPr>
          <p:cNvSpPr txBox="1"/>
          <p:nvPr/>
        </p:nvSpPr>
        <p:spPr>
          <a:xfrm>
            <a:off x="1148707" y="2105561"/>
            <a:ext cx="4115272" cy="1323439"/>
          </a:xfrm>
          <a:prstGeom prst="rect">
            <a:avLst/>
          </a:prstGeom>
          <a:noFill/>
        </p:spPr>
        <p:txBody>
          <a:bodyPr wrap="square">
            <a:spAutoFit/>
          </a:bodyPr>
          <a:lstStyle/>
          <a:p>
            <a:r>
              <a:rPr lang="en-NZ" sz="4000" b="1" dirty="0">
                <a:solidFill>
                  <a:srgbClr val="2B6E1D"/>
                </a:solidFill>
                <a:effectLst/>
                <a:latin typeface="Helvetica" pitchFamily="2" charset="0"/>
                <a:ea typeface="Calibri" panose="020F0502020204030204" pitchFamily="34" charset="0"/>
                <a:cs typeface="Times New Roman" panose="02020603050405020304" pitchFamily="18" charset="0"/>
              </a:rPr>
              <a:t>God’s principles:</a:t>
            </a:r>
            <a:endParaRPr lang="en-NZ" sz="2800" dirty="0">
              <a:solidFill>
                <a:srgbClr val="2B6E1D"/>
              </a:solidFill>
              <a:latin typeface="Helvetica" pitchFamily="2" charset="0"/>
            </a:endParaRPr>
          </a:p>
        </p:txBody>
      </p:sp>
      <p:sp>
        <p:nvSpPr>
          <p:cNvPr id="3" name="TextBox 2">
            <a:extLst>
              <a:ext uri="{FF2B5EF4-FFF2-40B4-BE49-F238E27FC236}">
                <a16:creationId xmlns:a16="http://schemas.microsoft.com/office/drawing/2014/main" id="{A0A55604-90AA-CDF8-FC9F-B3601D5DE308}"/>
              </a:ext>
            </a:extLst>
          </p:cNvPr>
          <p:cNvSpPr txBox="1"/>
          <p:nvPr/>
        </p:nvSpPr>
        <p:spPr>
          <a:xfrm>
            <a:off x="1148706" y="3623842"/>
            <a:ext cx="4115272" cy="1692771"/>
          </a:xfrm>
          <a:prstGeom prst="rect">
            <a:avLst/>
          </a:prstGeom>
          <a:noFill/>
        </p:spPr>
        <p:txBody>
          <a:bodyPr wrap="square">
            <a:spAutoFit/>
          </a:bodyPr>
          <a:lstStyle/>
          <a:p>
            <a:pPr marL="285750" indent="-285750">
              <a:spcAft>
                <a:spcPts val="1200"/>
              </a:spcAft>
              <a:buFont typeface="Arial" panose="020B0604020202020204" pitchFamily="34" charset="0"/>
              <a:buChar char="•"/>
            </a:pPr>
            <a:r>
              <a:rPr lang="en-NZ" sz="2800" dirty="0">
                <a:latin typeface="Helvetica" pitchFamily="2" charset="0"/>
              </a:rPr>
              <a:t>Sacrifice</a:t>
            </a:r>
          </a:p>
          <a:p>
            <a:pPr marL="285750" indent="-285750">
              <a:spcAft>
                <a:spcPts val="1200"/>
              </a:spcAft>
              <a:buFont typeface="Arial" panose="020B0604020202020204" pitchFamily="34" charset="0"/>
              <a:buChar char="•"/>
            </a:pPr>
            <a:r>
              <a:rPr lang="en-NZ" sz="2800" dirty="0">
                <a:latin typeface="Helvetica" pitchFamily="2" charset="0"/>
              </a:rPr>
              <a:t>Service</a:t>
            </a:r>
          </a:p>
          <a:p>
            <a:pPr marL="285750" indent="-285750">
              <a:spcAft>
                <a:spcPts val="1200"/>
              </a:spcAft>
              <a:buFont typeface="Arial" panose="020B0604020202020204" pitchFamily="34" charset="0"/>
              <a:buChar char="•"/>
            </a:pPr>
            <a:r>
              <a:rPr lang="en-NZ" sz="2800" dirty="0">
                <a:latin typeface="Helvetica" pitchFamily="2" charset="0"/>
              </a:rPr>
              <a:t>Submission</a:t>
            </a:r>
          </a:p>
        </p:txBody>
      </p:sp>
    </p:spTree>
    <p:extLst>
      <p:ext uri="{BB962C8B-B14F-4D97-AF65-F5344CB8AC3E}">
        <p14:creationId xmlns:p14="http://schemas.microsoft.com/office/powerpoint/2010/main" val="40452127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56151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61FCA3C-B99B-66AB-C460-C716338D6531}"/>
              </a:ext>
            </a:extLst>
          </p:cNvPr>
          <p:cNvSpPr txBox="1"/>
          <p:nvPr/>
        </p:nvSpPr>
        <p:spPr>
          <a:xfrm>
            <a:off x="655320" y="3075057"/>
            <a:ext cx="5189220" cy="707886"/>
          </a:xfrm>
          <a:prstGeom prst="rect">
            <a:avLst/>
          </a:prstGeom>
          <a:noFill/>
        </p:spPr>
        <p:txBody>
          <a:bodyPr wrap="square" rtlCol="0">
            <a:spAutoFit/>
          </a:bodyPr>
          <a:lstStyle/>
          <a:p>
            <a:pPr algn="ctr"/>
            <a:r>
              <a:rPr lang="en-US" sz="4000" b="1" dirty="0">
                <a:ln>
                  <a:noFill/>
                </a:ln>
                <a:solidFill>
                  <a:srgbClr val="2B6E1D"/>
                </a:solidFill>
                <a:effectLst/>
                <a:latin typeface="Helvetica" pitchFamily="2" charset="0"/>
                <a:ea typeface="Arial Unicode MS"/>
                <a:cs typeface="Arial Unicode MS"/>
              </a:rPr>
              <a:t>Jesus invites us…</a:t>
            </a:r>
          </a:p>
        </p:txBody>
      </p:sp>
    </p:spTree>
    <p:extLst>
      <p:ext uri="{BB962C8B-B14F-4D97-AF65-F5344CB8AC3E}">
        <p14:creationId xmlns:p14="http://schemas.microsoft.com/office/powerpoint/2010/main" val="5406147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A6CAF60-F94A-0683-5FA2-56EC5CE47C83}"/>
              </a:ext>
            </a:extLst>
          </p:cNvPr>
          <p:cNvSpPr txBox="1"/>
          <p:nvPr/>
        </p:nvSpPr>
        <p:spPr>
          <a:xfrm>
            <a:off x="6096000" y="1659285"/>
            <a:ext cx="5105400" cy="3539430"/>
          </a:xfrm>
          <a:prstGeom prst="rect">
            <a:avLst/>
          </a:prstGeom>
          <a:noFill/>
        </p:spPr>
        <p:txBody>
          <a:bodyPr wrap="square">
            <a:spAutoFit/>
          </a:bodyPr>
          <a:lstStyle/>
          <a:p>
            <a:r>
              <a:rPr lang="en-NZ" sz="2800" dirty="0">
                <a:solidFill>
                  <a:srgbClr val="2B6E1D"/>
                </a:solidFill>
                <a:effectLst/>
                <a:latin typeface="Helvetica" pitchFamily="2" charset="0"/>
                <a:ea typeface="Calibri" panose="020F0502020204030204" pitchFamily="34" charset="0"/>
              </a:rPr>
              <a:t>Our Father, through our Lord Jesus, and by the power of His Spirit calls us to give up our privilege, forsake our status, and give up earthly position for God’s plan of unity and equality for all people under the cross of Christ.</a:t>
            </a:r>
          </a:p>
        </p:txBody>
      </p:sp>
    </p:spTree>
    <p:extLst>
      <p:ext uri="{BB962C8B-B14F-4D97-AF65-F5344CB8AC3E}">
        <p14:creationId xmlns:p14="http://schemas.microsoft.com/office/powerpoint/2010/main" val="24408278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DC0F4DA-8317-7CD5-BF36-7A8D016A030C}"/>
              </a:ext>
            </a:extLst>
          </p:cNvPr>
          <p:cNvSpPr txBox="1"/>
          <p:nvPr/>
        </p:nvSpPr>
        <p:spPr>
          <a:xfrm>
            <a:off x="838200" y="797510"/>
            <a:ext cx="10083800" cy="5262979"/>
          </a:xfrm>
          <a:prstGeom prst="rect">
            <a:avLst/>
          </a:prstGeom>
          <a:noFill/>
        </p:spPr>
        <p:txBody>
          <a:bodyPr wrap="square">
            <a:spAutoFit/>
          </a:bodyPr>
          <a:lstStyle/>
          <a:p>
            <a:pPr algn="ctr"/>
            <a:r>
              <a:rPr lang="en-AU" sz="2400" dirty="0">
                <a:latin typeface="Helvetica" pitchFamily="2" charset="0"/>
              </a:rPr>
              <a:t>“In your relationships with one another,</a:t>
            </a:r>
            <a:br>
              <a:rPr lang="en-AU" sz="2400" dirty="0">
                <a:latin typeface="Helvetica" pitchFamily="2" charset="0"/>
              </a:rPr>
            </a:br>
            <a:r>
              <a:rPr lang="en-AU" sz="2400" dirty="0">
                <a:latin typeface="Helvetica" pitchFamily="2" charset="0"/>
              </a:rPr>
              <a:t>have the same mindset as Christ Jesus:</a:t>
            </a:r>
            <a:br>
              <a:rPr lang="en-AU" sz="2400" dirty="0">
                <a:latin typeface="Helvetica" pitchFamily="2" charset="0"/>
              </a:rPr>
            </a:br>
            <a:r>
              <a:rPr lang="en-AU" sz="2400" dirty="0">
                <a:latin typeface="Helvetica" pitchFamily="2" charset="0"/>
              </a:rPr>
              <a:t>Who, being in very nature God,</a:t>
            </a:r>
            <a:br>
              <a:rPr lang="en-AU" sz="2400" dirty="0">
                <a:latin typeface="Helvetica" pitchFamily="2" charset="0"/>
              </a:rPr>
            </a:br>
            <a:r>
              <a:rPr lang="en-AU" sz="2400" dirty="0">
                <a:latin typeface="Helvetica" pitchFamily="2" charset="0"/>
              </a:rPr>
              <a:t>did not consider equality with God</a:t>
            </a:r>
            <a:br>
              <a:rPr lang="en-AU" sz="2400" dirty="0">
                <a:latin typeface="Helvetica" pitchFamily="2" charset="0"/>
              </a:rPr>
            </a:br>
            <a:r>
              <a:rPr lang="en-AU" sz="2400" dirty="0">
                <a:latin typeface="Helvetica" pitchFamily="2" charset="0"/>
              </a:rPr>
              <a:t>something to be used to his own advantage;</a:t>
            </a:r>
            <a:br>
              <a:rPr lang="en-AU" sz="2400" dirty="0">
                <a:latin typeface="Helvetica" pitchFamily="2" charset="0"/>
              </a:rPr>
            </a:br>
            <a:r>
              <a:rPr lang="en-AU" sz="2400" dirty="0">
                <a:latin typeface="Helvetica" pitchFamily="2" charset="0"/>
              </a:rPr>
              <a:t>rather, he made himself nothing</a:t>
            </a:r>
            <a:br>
              <a:rPr lang="en-AU" sz="2400" dirty="0">
                <a:latin typeface="Helvetica" pitchFamily="2" charset="0"/>
              </a:rPr>
            </a:br>
            <a:r>
              <a:rPr lang="en-AU" sz="2400" dirty="0">
                <a:latin typeface="Helvetica" pitchFamily="2" charset="0"/>
              </a:rPr>
              <a:t>by taking the very nature of a servant,</a:t>
            </a:r>
            <a:br>
              <a:rPr lang="en-AU" sz="2400" dirty="0">
                <a:latin typeface="Helvetica" pitchFamily="2" charset="0"/>
              </a:rPr>
            </a:br>
            <a:r>
              <a:rPr lang="en-AU" sz="2400" dirty="0">
                <a:latin typeface="Helvetica" pitchFamily="2" charset="0"/>
              </a:rPr>
              <a:t>being made in human likeness.</a:t>
            </a:r>
            <a:br>
              <a:rPr lang="en-AU" sz="2400" dirty="0">
                <a:latin typeface="Helvetica" pitchFamily="2" charset="0"/>
              </a:rPr>
            </a:br>
            <a:r>
              <a:rPr lang="en-AU" sz="2400" dirty="0">
                <a:latin typeface="Helvetica" pitchFamily="2" charset="0"/>
              </a:rPr>
              <a:t>And being found in appearance as a man,</a:t>
            </a:r>
            <a:br>
              <a:rPr lang="en-AU" sz="2400" dirty="0">
                <a:latin typeface="Helvetica" pitchFamily="2" charset="0"/>
              </a:rPr>
            </a:br>
            <a:r>
              <a:rPr lang="en-AU" sz="2400" dirty="0">
                <a:latin typeface="Helvetica" pitchFamily="2" charset="0"/>
              </a:rPr>
              <a:t>he humbled himself</a:t>
            </a:r>
            <a:br>
              <a:rPr lang="en-AU" sz="2400" dirty="0">
                <a:latin typeface="Helvetica" pitchFamily="2" charset="0"/>
              </a:rPr>
            </a:br>
            <a:r>
              <a:rPr lang="en-AU" sz="2400" dirty="0">
                <a:latin typeface="Helvetica" pitchFamily="2" charset="0"/>
              </a:rPr>
              <a:t>by becoming obedient to death</a:t>
            </a:r>
            <a:br>
              <a:rPr lang="en-AU" sz="2400" dirty="0">
                <a:latin typeface="Helvetica" pitchFamily="2" charset="0"/>
              </a:rPr>
            </a:br>
            <a:r>
              <a:rPr lang="en-AU" sz="2400" dirty="0">
                <a:latin typeface="Helvetica" pitchFamily="2" charset="0"/>
              </a:rPr>
              <a:t>—even death on a cross.”</a:t>
            </a:r>
          </a:p>
          <a:p>
            <a:pPr algn="ctr"/>
            <a:r>
              <a:rPr lang="en-AU" sz="2400" dirty="0">
                <a:latin typeface="Helvetica" pitchFamily="2" charset="0"/>
              </a:rPr>
              <a:t> </a:t>
            </a:r>
          </a:p>
          <a:p>
            <a:pPr algn="ctr"/>
            <a:r>
              <a:rPr lang="en-AU" sz="2400" dirty="0">
                <a:solidFill>
                  <a:srgbClr val="2B6E1D"/>
                </a:solidFill>
                <a:latin typeface="Helvetica" pitchFamily="2" charset="0"/>
              </a:rPr>
              <a:t>Philippians 2:6-7 New International Version</a:t>
            </a:r>
          </a:p>
        </p:txBody>
      </p:sp>
    </p:spTree>
    <p:extLst>
      <p:ext uri="{BB962C8B-B14F-4D97-AF65-F5344CB8AC3E}">
        <p14:creationId xmlns:p14="http://schemas.microsoft.com/office/powerpoint/2010/main" val="8904040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3EB68D1-266D-3191-1032-241A8B97B36D}"/>
              </a:ext>
            </a:extLst>
          </p:cNvPr>
          <p:cNvSpPr txBox="1"/>
          <p:nvPr/>
        </p:nvSpPr>
        <p:spPr>
          <a:xfrm>
            <a:off x="1422400" y="2371635"/>
            <a:ext cx="4673600" cy="2677656"/>
          </a:xfrm>
          <a:prstGeom prst="rect">
            <a:avLst/>
          </a:prstGeom>
          <a:noFill/>
        </p:spPr>
        <p:txBody>
          <a:bodyPr wrap="square">
            <a:spAutoFit/>
          </a:bodyPr>
          <a:lstStyle/>
          <a:p>
            <a:r>
              <a:rPr lang="en-AU" sz="2800" dirty="0">
                <a:solidFill>
                  <a:srgbClr val="2B6E1D"/>
                </a:solidFill>
                <a:latin typeface="Helvetica" pitchFamily="2" charset="0"/>
              </a:rPr>
              <a:t>When thinking of my attitude towards mental health, in what way does my thinking align with that of Jesus and in what ways am I challenged?</a:t>
            </a:r>
          </a:p>
        </p:txBody>
      </p:sp>
      <p:sp>
        <p:nvSpPr>
          <p:cNvPr id="5" name="TextBox 16">
            <a:extLst>
              <a:ext uri="{FF2B5EF4-FFF2-40B4-BE49-F238E27FC236}">
                <a16:creationId xmlns:a16="http://schemas.microsoft.com/office/drawing/2014/main" id="{E95A16A4-77EE-8464-FF63-4FA4E65FF4EA}"/>
              </a:ext>
            </a:extLst>
          </p:cNvPr>
          <p:cNvSpPr txBox="1"/>
          <p:nvPr/>
        </p:nvSpPr>
        <p:spPr>
          <a:xfrm>
            <a:off x="414166" y="1405296"/>
            <a:ext cx="7821088" cy="549755"/>
          </a:xfrm>
          <a:prstGeom prst="rect">
            <a:avLst/>
          </a:prstGeom>
          <a:solidFill>
            <a:srgbClr val="2B6E1D"/>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108000" tIns="72000" rIns="108000" bIns="45718">
            <a:spAutoFit/>
          </a:bodyPr>
          <a:lstStyle>
            <a:lvl1pPr defTabSz="914400">
              <a:defRPr sz="6000" b="1">
                <a:solidFill>
                  <a:srgbClr val="FFFFFF"/>
                </a:solidFill>
                <a:latin typeface="Helvetica"/>
                <a:ea typeface="Helvetica"/>
                <a:cs typeface="Helvetica"/>
                <a:sym typeface="Helvetica"/>
              </a:defRPr>
            </a:lvl1pPr>
          </a:lstStyle>
          <a:p>
            <a:r>
              <a:rPr lang="en-AU" sz="2800" dirty="0"/>
              <a:t>SUGGESTIONS FOR PRIVATE REFLECTION:</a:t>
            </a:r>
            <a:endParaRPr sz="2800" dirty="0"/>
          </a:p>
        </p:txBody>
      </p:sp>
    </p:spTree>
    <p:extLst>
      <p:ext uri="{BB962C8B-B14F-4D97-AF65-F5344CB8AC3E}">
        <p14:creationId xmlns:p14="http://schemas.microsoft.com/office/powerpoint/2010/main" val="536300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2E2A04E-7028-039C-61C1-63904A6B39B1}"/>
              </a:ext>
            </a:extLst>
          </p:cNvPr>
          <p:cNvSpPr txBox="1"/>
          <p:nvPr/>
        </p:nvSpPr>
        <p:spPr>
          <a:xfrm>
            <a:off x="1422400" y="2371635"/>
            <a:ext cx="4673600" cy="3108543"/>
          </a:xfrm>
          <a:prstGeom prst="rect">
            <a:avLst/>
          </a:prstGeom>
          <a:noFill/>
        </p:spPr>
        <p:txBody>
          <a:bodyPr wrap="square">
            <a:spAutoFit/>
          </a:bodyPr>
          <a:lstStyle/>
          <a:p>
            <a:r>
              <a:rPr lang="en-AU" sz="2800" dirty="0">
                <a:solidFill>
                  <a:srgbClr val="2B6E1D"/>
                </a:solidFill>
                <a:latin typeface="Helvetica" pitchFamily="2" charset="0"/>
              </a:rPr>
              <a:t>Since I have come to know God, how have my priorities and my attitude to others changed? Can this be reflected in my interactions with those experiencing mental health challenges?</a:t>
            </a:r>
          </a:p>
        </p:txBody>
      </p:sp>
      <p:sp>
        <p:nvSpPr>
          <p:cNvPr id="4" name="TextBox 16">
            <a:extLst>
              <a:ext uri="{FF2B5EF4-FFF2-40B4-BE49-F238E27FC236}">
                <a16:creationId xmlns:a16="http://schemas.microsoft.com/office/drawing/2014/main" id="{02216898-CDCF-2EA8-D417-47E0BD609346}"/>
              </a:ext>
            </a:extLst>
          </p:cNvPr>
          <p:cNvSpPr txBox="1"/>
          <p:nvPr/>
        </p:nvSpPr>
        <p:spPr>
          <a:xfrm>
            <a:off x="414166" y="1405296"/>
            <a:ext cx="7821088" cy="549755"/>
          </a:xfrm>
          <a:prstGeom prst="rect">
            <a:avLst/>
          </a:prstGeom>
          <a:solidFill>
            <a:srgbClr val="2B6E1D"/>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108000" tIns="72000" rIns="108000" bIns="45718">
            <a:spAutoFit/>
          </a:bodyPr>
          <a:lstStyle>
            <a:lvl1pPr defTabSz="914400">
              <a:defRPr sz="6000" b="1">
                <a:solidFill>
                  <a:srgbClr val="FFFFFF"/>
                </a:solidFill>
                <a:latin typeface="Helvetica"/>
                <a:ea typeface="Helvetica"/>
                <a:cs typeface="Helvetica"/>
                <a:sym typeface="Helvetica"/>
              </a:defRPr>
            </a:lvl1pPr>
          </a:lstStyle>
          <a:p>
            <a:r>
              <a:rPr lang="en-AU" sz="2800" dirty="0"/>
              <a:t>SUGGESTIONS FOR PRIVATE REFLECTION:</a:t>
            </a:r>
            <a:endParaRPr sz="2800" dirty="0"/>
          </a:p>
        </p:txBody>
      </p:sp>
    </p:spTree>
    <p:extLst>
      <p:ext uri="{BB962C8B-B14F-4D97-AF65-F5344CB8AC3E}">
        <p14:creationId xmlns:p14="http://schemas.microsoft.com/office/powerpoint/2010/main" val="107938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AF1AEDD-A9CD-7ACF-C872-31A8771EBF76}"/>
              </a:ext>
            </a:extLst>
          </p:cNvPr>
          <p:cNvSpPr txBox="1"/>
          <p:nvPr/>
        </p:nvSpPr>
        <p:spPr>
          <a:xfrm>
            <a:off x="1422400" y="2371635"/>
            <a:ext cx="4673600" cy="2677656"/>
          </a:xfrm>
          <a:prstGeom prst="rect">
            <a:avLst/>
          </a:prstGeom>
          <a:noFill/>
        </p:spPr>
        <p:txBody>
          <a:bodyPr wrap="square">
            <a:spAutoFit/>
          </a:bodyPr>
          <a:lstStyle/>
          <a:p>
            <a:pPr lvl="0"/>
            <a:r>
              <a:rPr lang="en-US" sz="2800" dirty="0">
                <a:ln>
                  <a:noFill/>
                </a:ln>
                <a:solidFill>
                  <a:srgbClr val="2B6E1D"/>
                </a:solidFill>
                <a:effectLst/>
                <a:latin typeface="Helvetica" pitchFamily="2" charset="0"/>
                <a:ea typeface="Arial Unicode MS" panose="020B0604020202020204"/>
                <a:cs typeface="Arial Unicode MS" panose="020B0604020202020204"/>
              </a:rPr>
              <a:t>What Bible character reminds me of the </a:t>
            </a:r>
            <a:r>
              <a:rPr lang="en-US" sz="2800" i="1" dirty="0">
                <a:ln>
                  <a:noFill/>
                </a:ln>
                <a:solidFill>
                  <a:srgbClr val="2B6E1D"/>
                </a:solidFill>
                <a:effectLst/>
                <a:latin typeface="Helvetica" pitchFamily="2" charset="0"/>
                <a:ea typeface="Arial Unicode MS" panose="020B0604020202020204"/>
                <a:cs typeface="Arial Unicode MS" panose="020B0604020202020204"/>
              </a:rPr>
              <a:t>‘</a:t>
            </a:r>
            <a:r>
              <a:rPr lang="en-US" sz="2800" i="1" dirty="0" err="1">
                <a:ln>
                  <a:noFill/>
                </a:ln>
                <a:solidFill>
                  <a:srgbClr val="2B6E1D"/>
                </a:solidFill>
                <a:effectLst/>
                <a:latin typeface="Helvetica" pitchFamily="2" charset="0"/>
                <a:ea typeface="Arial Unicode MS" panose="020B0604020202020204"/>
                <a:cs typeface="Arial Unicode MS" panose="020B0604020202020204"/>
              </a:rPr>
              <a:t>aofa’alupega</a:t>
            </a:r>
            <a:r>
              <a:rPr lang="en-US" sz="2800" i="1" dirty="0">
                <a:ln>
                  <a:noFill/>
                </a:ln>
                <a:solidFill>
                  <a:srgbClr val="2B6E1D"/>
                </a:solidFill>
                <a:effectLst/>
                <a:latin typeface="Helvetica" pitchFamily="2" charset="0"/>
                <a:ea typeface="Arial Unicode MS" panose="020B0604020202020204"/>
                <a:cs typeface="Arial Unicode MS" panose="020B0604020202020204"/>
              </a:rPr>
              <a:t>’ </a:t>
            </a:r>
            <a:r>
              <a:rPr lang="en-US" sz="2800" dirty="0">
                <a:ln>
                  <a:noFill/>
                </a:ln>
                <a:solidFill>
                  <a:srgbClr val="2B6E1D"/>
                </a:solidFill>
                <a:effectLst/>
                <a:latin typeface="Helvetica" pitchFamily="2" charset="0"/>
                <a:ea typeface="Arial Unicode MS" panose="020B0604020202020204"/>
                <a:cs typeface="Arial Unicode MS" panose="020B0604020202020204"/>
              </a:rPr>
              <a:t>(head of all titles) role of spiritual leadership?  Find a text to support this view.</a:t>
            </a:r>
            <a:endParaRPr lang="en-NZ" sz="2800" dirty="0">
              <a:ln>
                <a:noFill/>
              </a:ln>
              <a:solidFill>
                <a:srgbClr val="2B6E1D"/>
              </a:solidFill>
              <a:effectLst/>
              <a:latin typeface="Helvetica" pitchFamily="2" charset="0"/>
              <a:ea typeface="Arial Unicode MS" panose="020B0604020202020204"/>
              <a:cs typeface="Arial Unicode MS" panose="020B0604020202020204"/>
            </a:endParaRPr>
          </a:p>
        </p:txBody>
      </p:sp>
      <p:sp>
        <p:nvSpPr>
          <p:cNvPr id="4" name="TextBox 16">
            <a:extLst>
              <a:ext uri="{FF2B5EF4-FFF2-40B4-BE49-F238E27FC236}">
                <a16:creationId xmlns:a16="http://schemas.microsoft.com/office/drawing/2014/main" id="{2F3887AC-964E-6476-0981-989A5621747F}"/>
              </a:ext>
            </a:extLst>
          </p:cNvPr>
          <p:cNvSpPr txBox="1"/>
          <p:nvPr/>
        </p:nvSpPr>
        <p:spPr>
          <a:xfrm>
            <a:off x="414166" y="1405296"/>
            <a:ext cx="7821088" cy="549755"/>
          </a:xfrm>
          <a:prstGeom prst="rect">
            <a:avLst/>
          </a:prstGeom>
          <a:solidFill>
            <a:srgbClr val="2B6E1D"/>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108000" tIns="72000" rIns="108000" bIns="45718">
            <a:spAutoFit/>
          </a:bodyPr>
          <a:lstStyle>
            <a:lvl1pPr defTabSz="914400">
              <a:defRPr sz="6000" b="1">
                <a:solidFill>
                  <a:srgbClr val="FFFFFF"/>
                </a:solidFill>
                <a:latin typeface="Helvetica"/>
                <a:ea typeface="Helvetica"/>
                <a:cs typeface="Helvetica"/>
                <a:sym typeface="Helvetica"/>
              </a:defRPr>
            </a:lvl1pPr>
          </a:lstStyle>
          <a:p>
            <a:r>
              <a:rPr lang="en-AU" sz="2800" dirty="0"/>
              <a:t>SUGGESTIONS FOR PRIVATE REFLECTION:</a:t>
            </a:r>
            <a:endParaRPr sz="2800" dirty="0"/>
          </a:p>
        </p:txBody>
      </p:sp>
    </p:spTree>
    <p:extLst>
      <p:ext uri="{BB962C8B-B14F-4D97-AF65-F5344CB8AC3E}">
        <p14:creationId xmlns:p14="http://schemas.microsoft.com/office/powerpoint/2010/main" val="18933364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6">
            <a:extLst>
              <a:ext uri="{FF2B5EF4-FFF2-40B4-BE49-F238E27FC236}">
                <a16:creationId xmlns:a16="http://schemas.microsoft.com/office/drawing/2014/main" id="{F14CF287-CCAC-E2B8-EF8C-4213F6E31EDB}"/>
              </a:ext>
            </a:extLst>
          </p:cNvPr>
          <p:cNvSpPr txBox="1"/>
          <p:nvPr/>
        </p:nvSpPr>
        <p:spPr>
          <a:xfrm>
            <a:off x="414166" y="1405296"/>
            <a:ext cx="7821088" cy="549755"/>
          </a:xfrm>
          <a:prstGeom prst="rect">
            <a:avLst/>
          </a:prstGeom>
          <a:solidFill>
            <a:srgbClr val="2B6E1D"/>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108000" tIns="72000" rIns="108000" bIns="45718">
            <a:spAutoFit/>
          </a:bodyPr>
          <a:lstStyle>
            <a:lvl1pPr defTabSz="914400">
              <a:defRPr sz="6000" b="1">
                <a:solidFill>
                  <a:srgbClr val="FFFFFF"/>
                </a:solidFill>
                <a:latin typeface="Helvetica"/>
                <a:ea typeface="Helvetica"/>
                <a:cs typeface="Helvetica"/>
                <a:sym typeface="Helvetica"/>
              </a:defRPr>
            </a:lvl1pPr>
          </a:lstStyle>
          <a:p>
            <a:r>
              <a:rPr lang="en-AU" sz="2800" dirty="0"/>
              <a:t>SUGGESTIONS FOR PRIVATE REFLECTION:</a:t>
            </a:r>
            <a:endParaRPr sz="2800" dirty="0"/>
          </a:p>
        </p:txBody>
      </p:sp>
      <p:sp>
        <p:nvSpPr>
          <p:cNvPr id="4" name="TextBox 3">
            <a:extLst>
              <a:ext uri="{FF2B5EF4-FFF2-40B4-BE49-F238E27FC236}">
                <a16:creationId xmlns:a16="http://schemas.microsoft.com/office/drawing/2014/main" id="{13EB68D1-266D-3191-1032-241A8B97B36D}"/>
              </a:ext>
            </a:extLst>
          </p:cNvPr>
          <p:cNvSpPr txBox="1"/>
          <p:nvPr/>
        </p:nvSpPr>
        <p:spPr>
          <a:xfrm>
            <a:off x="1422400" y="2371635"/>
            <a:ext cx="4673600" cy="3108543"/>
          </a:xfrm>
          <a:prstGeom prst="rect">
            <a:avLst/>
          </a:prstGeom>
          <a:noFill/>
        </p:spPr>
        <p:txBody>
          <a:bodyPr wrap="square">
            <a:spAutoFit/>
          </a:bodyPr>
          <a:lstStyle/>
          <a:p>
            <a:r>
              <a:rPr lang="en-AU" sz="2800" dirty="0">
                <a:solidFill>
                  <a:srgbClr val="2B6E1D"/>
                </a:solidFill>
                <a:latin typeface="Helvetica" pitchFamily="2" charset="0"/>
              </a:rPr>
              <a:t>Other than Jesus, which Bible character is most closely aligned to the </a:t>
            </a:r>
            <a:r>
              <a:rPr lang="en-AU" sz="2800" i="1" dirty="0">
                <a:solidFill>
                  <a:srgbClr val="2B6E1D"/>
                </a:solidFill>
                <a:latin typeface="Helvetica" pitchFamily="2" charset="0"/>
              </a:rPr>
              <a:t>‘</a:t>
            </a:r>
            <a:r>
              <a:rPr lang="en-AU" sz="2800" i="1" dirty="0" err="1">
                <a:solidFill>
                  <a:srgbClr val="2B6E1D"/>
                </a:solidFill>
                <a:latin typeface="Helvetica" pitchFamily="2" charset="0"/>
              </a:rPr>
              <a:t>faife’au</a:t>
            </a:r>
            <a:r>
              <a:rPr lang="en-AU" sz="2800" i="1" dirty="0">
                <a:solidFill>
                  <a:srgbClr val="2B6E1D"/>
                </a:solidFill>
                <a:latin typeface="Helvetica" pitchFamily="2" charset="0"/>
              </a:rPr>
              <a:t>’ </a:t>
            </a:r>
            <a:r>
              <a:rPr lang="en-AU" sz="2800" dirty="0">
                <a:solidFill>
                  <a:srgbClr val="2B6E1D"/>
                </a:solidFill>
                <a:latin typeface="Helvetica" pitchFamily="2" charset="0"/>
              </a:rPr>
              <a:t>(doer of chores) role of spiritual leadership? Find a text to support this view.</a:t>
            </a:r>
          </a:p>
        </p:txBody>
      </p:sp>
    </p:spTree>
    <p:extLst>
      <p:ext uri="{BB962C8B-B14F-4D97-AF65-F5344CB8AC3E}">
        <p14:creationId xmlns:p14="http://schemas.microsoft.com/office/powerpoint/2010/main" val="10355740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E75E914B-2BC8-6D2F-C616-FF92D808F6C6}"/>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F2F2368B-40B0-EB16-DBA6-042095A1DDAB}"/>
              </a:ext>
            </a:extLst>
          </p:cNvPr>
          <p:cNvSpPr txBox="1"/>
          <p:nvPr/>
        </p:nvSpPr>
        <p:spPr>
          <a:xfrm>
            <a:off x="1188720" y="2151727"/>
            <a:ext cx="5189220" cy="1938992"/>
          </a:xfrm>
          <a:prstGeom prst="rect">
            <a:avLst/>
          </a:prstGeom>
          <a:noFill/>
        </p:spPr>
        <p:txBody>
          <a:bodyPr wrap="square" rtlCol="0">
            <a:spAutoFit/>
          </a:bodyPr>
          <a:lstStyle/>
          <a:p>
            <a:pPr algn="ctr"/>
            <a:r>
              <a:rPr lang="en-US" sz="4000" b="1" dirty="0">
                <a:ln>
                  <a:noFill/>
                </a:ln>
                <a:solidFill>
                  <a:srgbClr val="2B6E1D"/>
                </a:solidFill>
                <a:effectLst/>
                <a:latin typeface="Helvetica" pitchFamily="2" charset="0"/>
                <a:ea typeface="Arial Unicode MS"/>
                <a:cs typeface="Arial Unicode MS"/>
              </a:rPr>
              <a:t>“Let this mind be in you which was also in Christ Jesus.”</a:t>
            </a:r>
            <a:endParaRPr lang="en-NZ" sz="2800" b="1" dirty="0">
              <a:ln>
                <a:noFill/>
              </a:ln>
              <a:solidFill>
                <a:srgbClr val="2B6E1D"/>
              </a:solidFill>
              <a:effectLst/>
              <a:latin typeface="Helvetica" pitchFamily="2" charset="0"/>
              <a:ea typeface="Arial Unicode MS"/>
              <a:cs typeface="Arial Unicode MS"/>
            </a:endParaRPr>
          </a:p>
        </p:txBody>
      </p:sp>
      <p:sp>
        <p:nvSpPr>
          <p:cNvPr id="5" name="TextBox 4">
            <a:extLst>
              <a:ext uri="{FF2B5EF4-FFF2-40B4-BE49-F238E27FC236}">
                <a16:creationId xmlns:a16="http://schemas.microsoft.com/office/drawing/2014/main" id="{0374211B-1027-0044-F16C-53E40A831078}"/>
              </a:ext>
            </a:extLst>
          </p:cNvPr>
          <p:cNvSpPr txBox="1"/>
          <p:nvPr/>
        </p:nvSpPr>
        <p:spPr>
          <a:xfrm>
            <a:off x="1188720" y="4461474"/>
            <a:ext cx="5189220" cy="830997"/>
          </a:xfrm>
          <a:prstGeom prst="rect">
            <a:avLst/>
          </a:prstGeom>
          <a:noFill/>
        </p:spPr>
        <p:txBody>
          <a:bodyPr wrap="square">
            <a:spAutoFit/>
          </a:bodyPr>
          <a:lstStyle/>
          <a:p>
            <a:pPr algn="ctr"/>
            <a:r>
              <a:rPr lang="en-US" sz="2400" dirty="0">
                <a:ln>
                  <a:noFill/>
                </a:ln>
                <a:solidFill>
                  <a:srgbClr val="2B6E1D"/>
                </a:solidFill>
                <a:effectLst/>
                <a:latin typeface="Helvetica" pitchFamily="2" charset="0"/>
                <a:ea typeface="Arial Unicode MS"/>
                <a:cs typeface="Arial Unicode MS"/>
              </a:rPr>
              <a:t>Philippians 2:5 </a:t>
            </a:r>
          </a:p>
          <a:p>
            <a:pPr algn="ctr"/>
            <a:r>
              <a:rPr lang="en-US" sz="2400" dirty="0">
                <a:ln>
                  <a:noFill/>
                </a:ln>
                <a:solidFill>
                  <a:srgbClr val="2B6E1D"/>
                </a:solidFill>
                <a:effectLst/>
                <a:latin typeface="Helvetica" pitchFamily="2" charset="0"/>
                <a:ea typeface="Arial Unicode MS"/>
                <a:cs typeface="Arial Unicode MS"/>
              </a:rPr>
              <a:t>New King James Version</a:t>
            </a:r>
            <a:endParaRPr lang="en-NZ" sz="2400" dirty="0">
              <a:ln>
                <a:noFill/>
              </a:ln>
              <a:solidFill>
                <a:srgbClr val="2B6E1D"/>
              </a:solidFill>
              <a:effectLst/>
              <a:latin typeface="Helvetica" pitchFamily="2" charset="0"/>
              <a:ea typeface="Arial Unicode MS"/>
              <a:cs typeface="Arial Unicode MS"/>
            </a:endParaRPr>
          </a:p>
        </p:txBody>
      </p:sp>
    </p:spTree>
    <p:extLst>
      <p:ext uri="{BB962C8B-B14F-4D97-AF65-F5344CB8AC3E}">
        <p14:creationId xmlns:p14="http://schemas.microsoft.com/office/powerpoint/2010/main" val="697903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6447D83-9091-DB7A-1304-D2053409BFD9}"/>
              </a:ext>
            </a:extLst>
          </p:cNvPr>
          <p:cNvSpPr txBox="1"/>
          <p:nvPr/>
        </p:nvSpPr>
        <p:spPr>
          <a:xfrm>
            <a:off x="1188720" y="2151727"/>
            <a:ext cx="5189220" cy="2554545"/>
          </a:xfrm>
          <a:prstGeom prst="rect">
            <a:avLst/>
          </a:prstGeom>
          <a:noFill/>
        </p:spPr>
        <p:txBody>
          <a:bodyPr wrap="square" rtlCol="0">
            <a:spAutoFit/>
          </a:bodyPr>
          <a:lstStyle/>
          <a:p>
            <a:pPr algn="ctr"/>
            <a:r>
              <a:rPr lang="en-US" sz="4000" b="1" dirty="0">
                <a:ln>
                  <a:noFill/>
                </a:ln>
                <a:solidFill>
                  <a:srgbClr val="2B6E1D"/>
                </a:solidFill>
                <a:effectLst/>
                <a:latin typeface="Helvetica" pitchFamily="2" charset="0"/>
                <a:ea typeface="Arial Unicode MS"/>
                <a:cs typeface="Arial Unicode MS"/>
              </a:rPr>
              <a:t>“Think of yourselves the way Christ Jesus thought of himself.”</a:t>
            </a:r>
          </a:p>
        </p:txBody>
      </p:sp>
      <p:sp>
        <p:nvSpPr>
          <p:cNvPr id="4" name="TextBox 3">
            <a:extLst>
              <a:ext uri="{FF2B5EF4-FFF2-40B4-BE49-F238E27FC236}">
                <a16:creationId xmlns:a16="http://schemas.microsoft.com/office/drawing/2014/main" id="{5E556660-5B16-487A-0B13-D230754AFBE3}"/>
              </a:ext>
            </a:extLst>
          </p:cNvPr>
          <p:cNvSpPr txBox="1"/>
          <p:nvPr/>
        </p:nvSpPr>
        <p:spPr>
          <a:xfrm>
            <a:off x="1188720" y="4980458"/>
            <a:ext cx="5189220" cy="830997"/>
          </a:xfrm>
          <a:prstGeom prst="rect">
            <a:avLst/>
          </a:prstGeom>
          <a:noFill/>
        </p:spPr>
        <p:txBody>
          <a:bodyPr wrap="square">
            <a:spAutoFit/>
          </a:bodyPr>
          <a:lstStyle/>
          <a:p>
            <a:pPr algn="ctr"/>
            <a:r>
              <a:rPr lang="en-US" sz="2400" dirty="0">
                <a:ln>
                  <a:noFill/>
                </a:ln>
                <a:solidFill>
                  <a:srgbClr val="2B6E1D"/>
                </a:solidFill>
                <a:effectLst/>
                <a:latin typeface="Helvetica" pitchFamily="2" charset="0"/>
                <a:ea typeface="Arial Unicode MS"/>
                <a:cs typeface="Arial Unicode MS"/>
              </a:rPr>
              <a:t>Philippians 2:5 </a:t>
            </a:r>
          </a:p>
          <a:p>
            <a:pPr algn="ctr"/>
            <a:r>
              <a:rPr lang="en-US" sz="2400" dirty="0">
                <a:ln>
                  <a:noFill/>
                </a:ln>
                <a:solidFill>
                  <a:srgbClr val="2B6E1D"/>
                </a:solidFill>
                <a:effectLst/>
                <a:latin typeface="Helvetica" pitchFamily="2" charset="0"/>
                <a:ea typeface="Arial Unicode MS"/>
                <a:cs typeface="Arial Unicode MS"/>
              </a:rPr>
              <a:t>The Message</a:t>
            </a:r>
            <a:endParaRPr lang="en-NZ" sz="2400" dirty="0">
              <a:ln>
                <a:noFill/>
              </a:ln>
              <a:solidFill>
                <a:srgbClr val="2B6E1D"/>
              </a:solidFill>
              <a:effectLst/>
              <a:latin typeface="Helvetica" pitchFamily="2" charset="0"/>
              <a:ea typeface="Arial Unicode MS"/>
              <a:cs typeface="Arial Unicode MS"/>
            </a:endParaRPr>
          </a:p>
        </p:txBody>
      </p:sp>
    </p:spTree>
    <p:extLst>
      <p:ext uri="{BB962C8B-B14F-4D97-AF65-F5344CB8AC3E}">
        <p14:creationId xmlns:p14="http://schemas.microsoft.com/office/powerpoint/2010/main" val="42947132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87189239-4AD9-38C7-A1C0-D58F467AD635}"/>
            </a:ext>
          </a:extLst>
        </p:cNvPr>
        <p:cNvGrpSpPr/>
        <p:nvPr/>
      </p:nvGrpSpPr>
      <p:grpSpPr>
        <a:xfrm>
          <a:off x="0" y="0"/>
          <a:ext cx="0" cy="0"/>
          <a:chOff x="0" y="0"/>
          <a:chExt cx="0" cy="0"/>
        </a:xfrm>
      </p:grpSpPr>
      <p:sp>
        <p:nvSpPr>
          <p:cNvPr id="2" name="TextBox 16">
            <a:extLst>
              <a:ext uri="{FF2B5EF4-FFF2-40B4-BE49-F238E27FC236}">
                <a16:creationId xmlns:a16="http://schemas.microsoft.com/office/drawing/2014/main" id="{56D4DC8E-19CB-3326-7060-F8F5013104A4}"/>
              </a:ext>
            </a:extLst>
          </p:cNvPr>
          <p:cNvSpPr txBox="1"/>
          <p:nvPr/>
        </p:nvSpPr>
        <p:spPr>
          <a:xfrm>
            <a:off x="1404079" y="2143225"/>
            <a:ext cx="4133540" cy="549755"/>
          </a:xfrm>
          <a:prstGeom prst="rect">
            <a:avLst/>
          </a:prstGeom>
          <a:solidFill>
            <a:srgbClr val="2B6E1D"/>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108000" tIns="72000" rIns="108000" bIns="45718">
            <a:spAutoFit/>
          </a:bodyPr>
          <a:lstStyle>
            <a:lvl1pPr defTabSz="914400">
              <a:defRPr sz="6000" b="1">
                <a:solidFill>
                  <a:srgbClr val="FFFFFF"/>
                </a:solidFill>
                <a:latin typeface="Helvetica"/>
                <a:ea typeface="Helvetica"/>
                <a:cs typeface="Helvetica"/>
                <a:sym typeface="Helvetica"/>
              </a:defRPr>
            </a:lvl1pPr>
          </a:lstStyle>
          <a:p>
            <a:r>
              <a:rPr lang="en-AU" sz="2800" dirty="0"/>
              <a:t>WE HAVE LEARNT TO:</a:t>
            </a:r>
            <a:endParaRPr sz="2800" dirty="0"/>
          </a:p>
        </p:txBody>
      </p:sp>
      <p:sp>
        <p:nvSpPr>
          <p:cNvPr id="4" name="TextBox 3">
            <a:extLst>
              <a:ext uri="{FF2B5EF4-FFF2-40B4-BE49-F238E27FC236}">
                <a16:creationId xmlns:a16="http://schemas.microsoft.com/office/drawing/2014/main" id="{15A5E96D-A81B-3A0C-629A-AA2881100065}"/>
              </a:ext>
            </a:extLst>
          </p:cNvPr>
          <p:cNvSpPr txBox="1"/>
          <p:nvPr/>
        </p:nvSpPr>
        <p:spPr>
          <a:xfrm>
            <a:off x="1404079" y="2982091"/>
            <a:ext cx="4988484" cy="2046714"/>
          </a:xfrm>
          <a:prstGeom prst="rect">
            <a:avLst/>
          </a:prstGeom>
          <a:noFill/>
        </p:spPr>
        <p:txBody>
          <a:bodyPr wrap="square">
            <a:spAutoFit/>
          </a:bodyPr>
          <a:lstStyle/>
          <a:p>
            <a:pPr marL="285750" indent="-285750">
              <a:spcAft>
                <a:spcPts val="600"/>
              </a:spcAft>
              <a:buFont typeface="Arial" panose="020B0604020202020204" pitchFamily="34" charset="0"/>
              <a:buChar char="•"/>
            </a:pPr>
            <a:r>
              <a:rPr lang="en-US" sz="2800" dirty="0">
                <a:solidFill>
                  <a:srgbClr val="2B6E1D"/>
                </a:solidFill>
                <a:latin typeface="Helvetica" pitchFamily="2" charset="0"/>
              </a:rPr>
              <a:t>Accept and Support</a:t>
            </a:r>
          </a:p>
          <a:p>
            <a:pPr marL="285750" indent="-285750">
              <a:spcAft>
                <a:spcPts val="600"/>
              </a:spcAft>
              <a:buFont typeface="Arial" panose="020B0604020202020204" pitchFamily="34" charset="0"/>
              <a:buChar char="•"/>
            </a:pPr>
            <a:r>
              <a:rPr lang="en-NZ" sz="2800" dirty="0">
                <a:solidFill>
                  <a:srgbClr val="2B6E1D"/>
                </a:solidFill>
                <a:latin typeface="Helvetica" pitchFamily="2" charset="0"/>
              </a:rPr>
              <a:t>Encourage and Affirm</a:t>
            </a:r>
          </a:p>
          <a:p>
            <a:pPr marL="285750" indent="-285750">
              <a:spcAft>
                <a:spcPts val="600"/>
              </a:spcAft>
              <a:buFont typeface="Arial" panose="020B0604020202020204" pitchFamily="34" charset="0"/>
              <a:buChar char="•"/>
            </a:pPr>
            <a:r>
              <a:rPr lang="en-NZ" sz="2800" dirty="0">
                <a:solidFill>
                  <a:srgbClr val="2B6E1D"/>
                </a:solidFill>
                <a:latin typeface="Helvetica" pitchFamily="2" charset="0"/>
              </a:rPr>
              <a:t>Withhold Judgement</a:t>
            </a:r>
          </a:p>
          <a:p>
            <a:pPr marL="285750" indent="-285750">
              <a:spcAft>
                <a:spcPts val="600"/>
              </a:spcAft>
              <a:buFont typeface="Arial" panose="020B0604020202020204" pitchFamily="34" charset="0"/>
              <a:buChar char="•"/>
            </a:pPr>
            <a:r>
              <a:rPr lang="en-NZ" sz="2800" dirty="0">
                <a:solidFill>
                  <a:srgbClr val="2B6E1D"/>
                </a:solidFill>
                <a:latin typeface="Helvetica" pitchFamily="2" charset="0"/>
              </a:rPr>
              <a:t>Dispel stigma and shame</a:t>
            </a:r>
          </a:p>
        </p:txBody>
      </p:sp>
    </p:spTree>
    <p:extLst>
      <p:ext uri="{BB962C8B-B14F-4D97-AF65-F5344CB8AC3E}">
        <p14:creationId xmlns:p14="http://schemas.microsoft.com/office/powerpoint/2010/main" val="37556214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Box 16">
            <a:extLst>
              <a:ext uri="{FF2B5EF4-FFF2-40B4-BE49-F238E27FC236}">
                <a16:creationId xmlns:a16="http://schemas.microsoft.com/office/drawing/2014/main" id="{3D55DFC6-8725-1F9A-D6FD-706FE55468F4}"/>
              </a:ext>
            </a:extLst>
          </p:cNvPr>
          <p:cNvSpPr txBox="1"/>
          <p:nvPr/>
        </p:nvSpPr>
        <p:spPr>
          <a:xfrm>
            <a:off x="1404079" y="2143225"/>
            <a:ext cx="3470603" cy="549755"/>
          </a:xfrm>
          <a:prstGeom prst="rect">
            <a:avLst/>
          </a:prstGeom>
          <a:solidFill>
            <a:srgbClr val="2B6E1D"/>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108000" tIns="72000" rIns="108000" bIns="45718">
            <a:spAutoFit/>
          </a:bodyPr>
          <a:lstStyle>
            <a:lvl1pPr defTabSz="914400">
              <a:defRPr sz="6000" b="1">
                <a:solidFill>
                  <a:srgbClr val="FFFFFF"/>
                </a:solidFill>
                <a:latin typeface="Helvetica"/>
                <a:ea typeface="Helvetica"/>
                <a:cs typeface="Helvetica"/>
                <a:sym typeface="Helvetica"/>
              </a:defRPr>
            </a:lvl1pPr>
          </a:lstStyle>
          <a:p>
            <a:r>
              <a:rPr lang="en-AU" sz="2800" dirty="0"/>
              <a:t>OUR CHALLENGE:</a:t>
            </a:r>
            <a:endParaRPr sz="2800" dirty="0"/>
          </a:p>
        </p:txBody>
      </p:sp>
      <p:sp>
        <p:nvSpPr>
          <p:cNvPr id="4" name="TextBox 3">
            <a:extLst>
              <a:ext uri="{FF2B5EF4-FFF2-40B4-BE49-F238E27FC236}">
                <a16:creationId xmlns:a16="http://schemas.microsoft.com/office/drawing/2014/main" id="{24AF15EF-EA7B-2EAD-1FB9-F3C0CE88DB57}"/>
              </a:ext>
            </a:extLst>
          </p:cNvPr>
          <p:cNvSpPr txBox="1"/>
          <p:nvPr/>
        </p:nvSpPr>
        <p:spPr>
          <a:xfrm>
            <a:off x="1404079" y="2982091"/>
            <a:ext cx="4988484" cy="1323439"/>
          </a:xfrm>
          <a:prstGeom prst="rect">
            <a:avLst/>
          </a:prstGeom>
          <a:noFill/>
        </p:spPr>
        <p:txBody>
          <a:bodyPr wrap="square">
            <a:spAutoFit/>
          </a:bodyPr>
          <a:lstStyle/>
          <a:p>
            <a:pPr>
              <a:spcAft>
                <a:spcPts val="600"/>
              </a:spcAft>
            </a:pPr>
            <a:r>
              <a:rPr lang="en-AU" sz="4000" b="1" dirty="0">
                <a:solidFill>
                  <a:srgbClr val="2B6E1D"/>
                </a:solidFill>
                <a:latin typeface="Helvetica" pitchFamily="2" charset="0"/>
              </a:rPr>
              <a:t>THINK THE WAY JESUS THOUGHT</a:t>
            </a:r>
            <a:endParaRPr lang="en-NZ" sz="4000" b="1" dirty="0">
              <a:solidFill>
                <a:srgbClr val="2B6E1D"/>
              </a:solidFill>
              <a:latin typeface="Helvetica" pitchFamily="2" charset="0"/>
            </a:endParaRPr>
          </a:p>
        </p:txBody>
      </p:sp>
    </p:spTree>
    <p:extLst>
      <p:ext uri="{BB962C8B-B14F-4D97-AF65-F5344CB8AC3E}">
        <p14:creationId xmlns:p14="http://schemas.microsoft.com/office/powerpoint/2010/main" val="17936274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E03200C-9B3D-7363-B337-C36569F42C51}"/>
              </a:ext>
            </a:extLst>
          </p:cNvPr>
          <p:cNvSpPr txBox="1"/>
          <p:nvPr/>
        </p:nvSpPr>
        <p:spPr>
          <a:xfrm>
            <a:off x="264557" y="2459504"/>
            <a:ext cx="3605702" cy="1938992"/>
          </a:xfrm>
          <a:prstGeom prst="rect">
            <a:avLst/>
          </a:prstGeom>
          <a:noFill/>
        </p:spPr>
        <p:txBody>
          <a:bodyPr wrap="square" rtlCol="0">
            <a:spAutoFit/>
          </a:bodyPr>
          <a:lstStyle/>
          <a:p>
            <a:pPr algn="ctr"/>
            <a:r>
              <a:rPr lang="en-US" sz="4000" b="1" dirty="0">
                <a:ln>
                  <a:noFill/>
                </a:ln>
                <a:solidFill>
                  <a:srgbClr val="2B6E1D"/>
                </a:solidFill>
                <a:effectLst/>
                <a:latin typeface="Helvetica" pitchFamily="2" charset="0"/>
                <a:ea typeface="Arial Unicode MS"/>
                <a:cs typeface="Arial Unicode MS"/>
              </a:rPr>
              <a:t>A Pastor’s Personal Reflection:</a:t>
            </a:r>
            <a:endParaRPr lang="en-NZ" sz="2800" b="1" dirty="0">
              <a:ln>
                <a:noFill/>
              </a:ln>
              <a:solidFill>
                <a:srgbClr val="2B6E1D"/>
              </a:solidFill>
              <a:effectLst/>
              <a:latin typeface="Helvetica" pitchFamily="2" charset="0"/>
              <a:ea typeface="Arial Unicode MS"/>
              <a:cs typeface="Arial Unicode MS"/>
            </a:endParaRPr>
          </a:p>
        </p:txBody>
      </p:sp>
      <p:pic>
        <p:nvPicPr>
          <p:cNvPr id="4" name="Picture 3" descr="A group of people sitting at a table&#10;&#10;Description automatically generated">
            <a:extLst>
              <a:ext uri="{FF2B5EF4-FFF2-40B4-BE49-F238E27FC236}">
                <a16:creationId xmlns:a16="http://schemas.microsoft.com/office/drawing/2014/main" id="{091BA645-7755-21D2-3A1C-9D810E1D0C5A}"/>
              </a:ext>
            </a:extLst>
          </p:cNvPr>
          <p:cNvPicPr>
            <a:picLocks noChangeAspect="1"/>
          </p:cNvPicPr>
          <p:nvPr/>
        </p:nvPicPr>
        <p:blipFill>
          <a:blip r:embed="rId4"/>
          <a:stretch>
            <a:fillRect/>
          </a:stretch>
        </p:blipFill>
        <p:spPr>
          <a:xfrm>
            <a:off x="4046753" y="849841"/>
            <a:ext cx="6877756" cy="5158317"/>
          </a:xfrm>
          <a:prstGeom prst="rect">
            <a:avLst/>
          </a:prstGeom>
        </p:spPr>
      </p:pic>
    </p:spTree>
    <p:extLst>
      <p:ext uri="{BB962C8B-B14F-4D97-AF65-F5344CB8AC3E}">
        <p14:creationId xmlns:p14="http://schemas.microsoft.com/office/powerpoint/2010/main" val="2932496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B82776A-2057-D808-18E3-1B0F63538EF0}"/>
              </a:ext>
            </a:extLst>
          </p:cNvPr>
          <p:cNvSpPr txBox="1"/>
          <p:nvPr/>
        </p:nvSpPr>
        <p:spPr>
          <a:xfrm>
            <a:off x="1455868" y="1735660"/>
            <a:ext cx="3318537" cy="1138773"/>
          </a:xfrm>
          <a:prstGeom prst="rect">
            <a:avLst/>
          </a:prstGeom>
          <a:noFill/>
        </p:spPr>
        <p:txBody>
          <a:bodyPr wrap="none">
            <a:spAutoFit/>
          </a:bodyPr>
          <a:lstStyle/>
          <a:p>
            <a:pPr algn="ctr"/>
            <a:r>
              <a:rPr lang="en-NZ" sz="4000" b="1" dirty="0" err="1">
                <a:solidFill>
                  <a:srgbClr val="2B6E1D"/>
                </a:solidFill>
                <a:effectLst/>
                <a:latin typeface="Helvetica" pitchFamily="2" charset="0"/>
                <a:ea typeface="Calibri" panose="020F0502020204030204" pitchFamily="34" charset="0"/>
                <a:cs typeface="Times New Roman" panose="02020603050405020304" pitchFamily="18" charset="0"/>
              </a:rPr>
              <a:t>aofa’alupega</a:t>
            </a:r>
            <a:br>
              <a:rPr lang="en-NZ" sz="2800" dirty="0">
                <a:solidFill>
                  <a:srgbClr val="2B6E1D"/>
                </a:solidFill>
                <a:effectLst/>
                <a:latin typeface="Helvetica" pitchFamily="2" charset="0"/>
                <a:ea typeface="Calibri" panose="020F0502020204030204" pitchFamily="34" charset="0"/>
                <a:cs typeface="Times New Roman" panose="02020603050405020304" pitchFamily="18" charset="0"/>
              </a:rPr>
            </a:br>
            <a:r>
              <a:rPr lang="en-NZ" sz="2800" dirty="0">
                <a:solidFill>
                  <a:srgbClr val="2B6E1D"/>
                </a:solidFill>
                <a:effectLst/>
                <a:latin typeface="Helvetica" pitchFamily="2" charset="0"/>
                <a:ea typeface="Calibri" panose="020F0502020204030204" pitchFamily="34" charset="0"/>
                <a:cs typeface="Times New Roman" panose="02020603050405020304" pitchFamily="18" charset="0"/>
              </a:rPr>
              <a:t>(head of all titles), </a:t>
            </a:r>
            <a:endParaRPr lang="en-NZ" sz="2800" dirty="0">
              <a:solidFill>
                <a:srgbClr val="2B6E1D"/>
              </a:solidFill>
              <a:latin typeface="Helvetica" pitchFamily="2" charset="0"/>
            </a:endParaRPr>
          </a:p>
        </p:txBody>
      </p:sp>
      <p:sp>
        <p:nvSpPr>
          <p:cNvPr id="3" name="TextBox 2">
            <a:extLst>
              <a:ext uri="{FF2B5EF4-FFF2-40B4-BE49-F238E27FC236}">
                <a16:creationId xmlns:a16="http://schemas.microsoft.com/office/drawing/2014/main" id="{543F5232-F6C8-B130-E72F-A1C1A9CB2F66}"/>
              </a:ext>
            </a:extLst>
          </p:cNvPr>
          <p:cNvSpPr txBox="1"/>
          <p:nvPr/>
        </p:nvSpPr>
        <p:spPr>
          <a:xfrm>
            <a:off x="2638084" y="3144283"/>
            <a:ext cx="954107" cy="707886"/>
          </a:xfrm>
          <a:prstGeom prst="rect">
            <a:avLst/>
          </a:prstGeom>
          <a:noFill/>
        </p:spPr>
        <p:txBody>
          <a:bodyPr wrap="none" rtlCol="0">
            <a:spAutoFit/>
          </a:bodyPr>
          <a:lstStyle/>
          <a:p>
            <a:pPr algn="ctr"/>
            <a:r>
              <a:rPr lang="en-US" sz="4000" b="1" dirty="0">
                <a:ln>
                  <a:noFill/>
                </a:ln>
                <a:solidFill>
                  <a:srgbClr val="2B6E1D"/>
                </a:solidFill>
                <a:effectLst/>
                <a:latin typeface="Helvetica" pitchFamily="2" charset="0"/>
                <a:ea typeface="Arial Unicode MS"/>
                <a:cs typeface="Arial Unicode MS"/>
              </a:rPr>
              <a:t>OR</a:t>
            </a:r>
            <a:endParaRPr lang="en-NZ" sz="2800" b="1" dirty="0">
              <a:ln>
                <a:noFill/>
              </a:ln>
              <a:solidFill>
                <a:srgbClr val="2B6E1D"/>
              </a:solidFill>
              <a:effectLst/>
              <a:latin typeface="Helvetica" pitchFamily="2" charset="0"/>
              <a:ea typeface="Arial Unicode MS"/>
              <a:cs typeface="Arial Unicode MS"/>
            </a:endParaRPr>
          </a:p>
        </p:txBody>
      </p:sp>
      <p:sp>
        <p:nvSpPr>
          <p:cNvPr id="4" name="TextBox 3">
            <a:extLst>
              <a:ext uri="{FF2B5EF4-FFF2-40B4-BE49-F238E27FC236}">
                <a16:creationId xmlns:a16="http://schemas.microsoft.com/office/drawing/2014/main" id="{E2F5F29E-1208-EF70-8E75-DA020E6AAB80}"/>
              </a:ext>
            </a:extLst>
          </p:cNvPr>
          <p:cNvSpPr txBox="1"/>
          <p:nvPr/>
        </p:nvSpPr>
        <p:spPr>
          <a:xfrm>
            <a:off x="1653038" y="4083444"/>
            <a:ext cx="2924198" cy="1138773"/>
          </a:xfrm>
          <a:prstGeom prst="rect">
            <a:avLst/>
          </a:prstGeom>
          <a:noFill/>
        </p:spPr>
        <p:txBody>
          <a:bodyPr wrap="none">
            <a:spAutoFit/>
          </a:bodyPr>
          <a:lstStyle/>
          <a:p>
            <a:pPr algn="ctr"/>
            <a:r>
              <a:rPr lang="en-NZ" sz="4000" b="1" dirty="0" err="1">
                <a:solidFill>
                  <a:srgbClr val="2B6E1D"/>
                </a:solidFill>
                <a:effectLst/>
                <a:latin typeface="Helvetica" pitchFamily="2" charset="0"/>
                <a:ea typeface="Calibri" panose="020F0502020204030204" pitchFamily="34" charset="0"/>
                <a:cs typeface="Times New Roman" panose="02020603050405020304" pitchFamily="18" charset="0"/>
              </a:rPr>
              <a:t>faife’au</a:t>
            </a:r>
            <a:br>
              <a:rPr lang="en-NZ" sz="2800" dirty="0">
                <a:solidFill>
                  <a:srgbClr val="2B6E1D"/>
                </a:solidFill>
                <a:effectLst/>
                <a:latin typeface="Helvetica" pitchFamily="2" charset="0"/>
                <a:ea typeface="Calibri" panose="020F0502020204030204" pitchFamily="34" charset="0"/>
                <a:cs typeface="Times New Roman" panose="02020603050405020304" pitchFamily="18" charset="0"/>
              </a:rPr>
            </a:br>
            <a:r>
              <a:rPr lang="en-NZ" sz="2800" dirty="0">
                <a:solidFill>
                  <a:srgbClr val="2B6E1D"/>
                </a:solidFill>
                <a:effectLst/>
                <a:latin typeface="Helvetica" pitchFamily="2" charset="0"/>
                <a:ea typeface="Calibri" panose="020F0502020204030204" pitchFamily="34" charset="0"/>
                <a:cs typeface="Times New Roman" panose="02020603050405020304" pitchFamily="18" charset="0"/>
              </a:rPr>
              <a:t>(doer of chores). </a:t>
            </a:r>
            <a:endParaRPr lang="en-NZ" sz="2800" dirty="0">
              <a:solidFill>
                <a:srgbClr val="2B6E1D"/>
              </a:solidFill>
              <a:latin typeface="Helvetica" pitchFamily="2" charset="0"/>
            </a:endParaRPr>
          </a:p>
        </p:txBody>
      </p:sp>
    </p:spTree>
    <p:extLst>
      <p:ext uri="{BB962C8B-B14F-4D97-AF65-F5344CB8AC3E}">
        <p14:creationId xmlns:p14="http://schemas.microsoft.com/office/powerpoint/2010/main" val="12652556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DE3A9A4-F289-A5B0-FCB4-14C885F63B64}"/>
              </a:ext>
            </a:extLst>
          </p:cNvPr>
          <p:cNvSpPr txBox="1"/>
          <p:nvPr/>
        </p:nvSpPr>
        <p:spPr>
          <a:xfrm>
            <a:off x="1527647" y="1958081"/>
            <a:ext cx="3403496" cy="1138773"/>
          </a:xfrm>
          <a:prstGeom prst="rect">
            <a:avLst/>
          </a:prstGeom>
          <a:noFill/>
        </p:spPr>
        <p:txBody>
          <a:bodyPr wrap="none">
            <a:spAutoFit/>
          </a:bodyPr>
          <a:lstStyle/>
          <a:p>
            <a:r>
              <a:rPr lang="en-NZ" sz="4000" b="1" dirty="0" err="1">
                <a:solidFill>
                  <a:srgbClr val="2B6E1D"/>
                </a:solidFill>
                <a:effectLst/>
                <a:latin typeface="Helvetica" pitchFamily="2" charset="0"/>
                <a:ea typeface="Calibri" panose="020F0502020204030204" pitchFamily="34" charset="0"/>
                <a:cs typeface="Times New Roman" panose="02020603050405020304" pitchFamily="18" charset="0"/>
              </a:rPr>
              <a:t>Aofa’alupega</a:t>
            </a:r>
            <a:br>
              <a:rPr lang="en-NZ" sz="2800" dirty="0">
                <a:solidFill>
                  <a:srgbClr val="2B6E1D"/>
                </a:solidFill>
                <a:effectLst/>
                <a:latin typeface="Helvetica" pitchFamily="2" charset="0"/>
                <a:ea typeface="Calibri" panose="020F0502020204030204" pitchFamily="34" charset="0"/>
                <a:cs typeface="Times New Roman" panose="02020603050405020304" pitchFamily="18" charset="0"/>
              </a:rPr>
            </a:br>
            <a:r>
              <a:rPr lang="en-NZ" sz="2800" dirty="0">
                <a:solidFill>
                  <a:srgbClr val="2B6E1D"/>
                </a:solidFill>
                <a:effectLst/>
                <a:latin typeface="Helvetica" pitchFamily="2" charset="0"/>
                <a:ea typeface="Calibri" panose="020F0502020204030204" pitchFamily="34" charset="0"/>
                <a:cs typeface="Times New Roman" panose="02020603050405020304" pitchFamily="18" charset="0"/>
              </a:rPr>
              <a:t>(head of all titles) </a:t>
            </a:r>
            <a:endParaRPr lang="en-NZ" sz="2800" dirty="0">
              <a:solidFill>
                <a:srgbClr val="2B6E1D"/>
              </a:solidFill>
              <a:latin typeface="Helvetica" pitchFamily="2" charset="0"/>
            </a:endParaRPr>
          </a:p>
        </p:txBody>
      </p:sp>
      <p:sp>
        <p:nvSpPr>
          <p:cNvPr id="3" name="TextBox 2">
            <a:extLst>
              <a:ext uri="{FF2B5EF4-FFF2-40B4-BE49-F238E27FC236}">
                <a16:creationId xmlns:a16="http://schemas.microsoft.com/office/drawing/2014/main" id="{2A89D411-FA7C-6480-B01D-9674008F7CC2}"/>
              </a:ext>
            </a:extLst>
          </p:cNvPr>
          <p:cNvSpPr txBox="1"/>
          <p:nvPr/>
        </p:nvSpPr>
        <p:spPr>
          <a:xfrm>
            <a:off x="1527647" y="3352794"/>
            <a:ext cx="4988484" cy="1692771"/>
          </a:xfrm>
          <a:prstGeom prst="rect">
            <a:avLst/>
          </a:prstGeom>
          <a:noFill/>
        </p:spPr>
        <p:txBody>
          <a:bodyPr wrap="square">
            <a:spAutoFit/>
          </a:bodyPr>
          <a:lstStyle/>
          <a:p>
            <a:pPr marL="285750" indent="-285750">
              <a:spcAft>
                <a:spcPts val="1200"/>
              </a:spcAft>
              <a:buFont typeface="Arial" panose="020B0604020202020204" pitchFamily="34" charset="0"/>
              <a:buChar char="•"/>
            </a:pPr>
            <a:r>
              <a:rPr lang="en-NZ" sz="2800" dirty="0">
                <a:latin typeface="Helvetica" pitchFamily="2" charset="0"/>
              </a:rPr>
              <a:t>Entitled</a:t>
            </a:r>
          </a:p>
          <a:p>
            <a:pPr marL="285750" indent="-285750">
              <a:spcAft>
                <a:spcPts val="1200"/>
              </a:spcAft>
              <a:buFont typeface="Arial" panose="020B0604020202020204" pitchFamily="34" charset="0"/>
              <a:buChar char="•"/>
            </a:pPr>
            <a:r>
              <a:rPr lang="en-NZ" sz="2800" dirty="0">
                <a:latin typeface="Helvetica" pitchFamily="2" charset="0"/>
              </a:rPr>
              <a:t>Privileged</a:t>
            </a:r>
          </a:p>
          <a:p>
            <a:pPr marL="285750" indent="-285750">
              <a:spcAft>
                <a:spcPts val="1200"/>
              </a:spcAft>
              <a:buFont typeface="Arial" panose="020B0604020202020204" pitchFamily="34" charset="0"/>
              <a:buChar char="•"/>
            </a:pPr>
            <a:r>
              <a:rPr lang="en-NZ" sz="2800" dirty="0">
                <a:latin typeface="Helvetica" pitchFamily="2" charset="0"/>
              </a:rPr>
              <a:t>Supported</a:t>
            </a:r>
          </a:p>
        </p:txBody>
      </p:sp>
    </p:spTree>
    <p:extLst>
      <p:ext uri="{BB962C8B-B14F-4D97-AF65-F5344CB8AC3E}">
        <p14:creationId xmlns:p14="http://schemas.microsoft.com/office/powerpoint/2010/main" val="13601265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8309EFC466DA44AB735CF67B6C8CB61" ma:contentTypeVersion="15" ma:contentTypeDescription="Create a new document." ma:contentTypeScope="" ma:versionID="6c9f4f764b95f0f60255dce05735750f">
  <xsd:schema xmlns:xsd="http://www.w3.org/2001/XMLSchema" xmlns:xs="http://www.w3.org/2001/XMLSchema" xmlns:p="http://schemas.microsoft.com/office/2006/metadata/properties" xmlns:ns1="http://schemas.microsoft.com/sharepoint/v3" xmlns:ns2="332fa7c2-ce9e-4ea5-a813-9b4af80c0ed4" xmlns:ns3="f3d4c248-da98-4d10-abe2-c37ec01ce3db" targetNamespace="http://schemas.microsoft.com/office/2006/metadata/properties" ma:root="true" ma:fieldsID="81b77c4882d606b79d628ef76c03c89b" ns1:_="" ns2:_="" ns3:_="">
    <xsd:import namespace="http://schemas.microsoft.com/sharepoint/v3"/>
    <xsd:import namespace="332fa7c2-ce9e-4ea5-a813-9b4af80c0ed4"/>
    <xsd:import namespace="f3d4c248-da98-4d10-abe2-c37ec01ce3db"/>
    <xsd:element name="properties">
      <xsd:complexType>
        <xsd:sequence>
          <xsd:element name="documentManagement">
            <xsd:complexType>
              <xsd:all>
                <xsd:element ref="ns2:MediaServiceMetadata" minOccurs="0"/>
                <xsd:element ref="ns2:MediaServiceFastMetadata" minOccurs="0"/>
                <xsd:element ref="ns2:MediaLengthInSeconds" minOccurs="0"/>
                <xsd:element ref="ns2:lcf76f155ced4ddcb4097134ff3c332f" minOccurs="0"/>
                <xsd:element ref="ns2:MediaServiceDateTaken" minOccurs="0"/>
                <xsd:element ref="ns2:MediaServiceGenerationTime" minOccurs="0"/>
                <xsd:element ref="ns2:MediaServiceEventHashCode" minOccurs="0"/>
                <xsd:element ref="ns2:MediaServiceOCR" minOccurs="0"/>
                <xsd:element ref="ns2:MediaServiceSearchProperties" minOccurs="0"/>
                <xsd:element ref="ns2:MediaServiceObjectDetectorVersions" minOccurs="0"/>
                <xsd:element ref="ns1:_ip_UnifiedCompliancePolicyProperties" minOccurs="0"/>
                <xsd:element ref="ns1:_ip_UnifiedCompliancePolicyUIAction"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9" nillable="true" ma:displayName="Unified Compliance Policy Properties" ma:hidden="true" ma:internalName="_ip_UnifiedCompliancePolicyProperties">
      <xsd:simpleType>
        <xsd:restriction base="dms:Note"/>
      </xsd:simpleType>
    </xsd:element>
    <xsd:element name="_ip_UnifiedCompliancePolicyUIAction" ma:index="20"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32fa7c2-ce9e-4ea5-a813-9b4af80c0ed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LengthInSeconds" ma:index="10" nillable="true" ma:displayName="MediaLengthInSeconds" ma:hidden="true" ma:internalName="MediaLengthInSeconds" ma:readOnly="true">
      <xsd:simpleType>
        <xsd:restriction base="dms:Unknown"/>
      </xsd:simpleType>
    </xsd:element>
    <xsd:element name="lcf76f155ced4ddcb4097134ff3c332f" ma:index="12" nillable="true" ma:taxonomy="true" ma:internalName="lcf76f155ced4ddcb4097134ff3c332f" ma:taxonomyFieldName="MediaServiceImageTags" ma:displayName="Image Tags" ma:readOnly="false" ma:fieldId="{5cf76f15-5ced-4ddc-b409-7134ff3c332f}" ma:taxonomyMulti="true" ma:sspId="4b6a8110-3194-4be5-a3e5-df5e99772400" ma:termSetId="09814cd3-568e-fe90-9814-8d621ff8fb84" ma:anchorId="fba54fb3-c3e1-fe81-a776-ca4b69148c4d" ma:open="true" ma:isKeyword="false">
      <xsd:complexType>
        <xsd:sequence>
          <xsd:element ref="pc:Terms" minOccurs="0" maxOccurs="1"/>
        </xsd:sequence>
      </xsd:complexType>
    </xsd:element>
    <xsd:element name="MediaServiceDateTaken" ma:index="13" nillable="true" ma:displayName="MediaServiceDateTaken" ma:hidden="true" ma:internalName="MediaServiceDateTake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SearchProperties" ma:index="17" nillable="true" ma:displayName="MediaServiceSearchProperties" ma:hidden="true" ma:internalName="MediaServiceSearchProperties" ma:readOnly="true">
      <xsd:simpleType>
        <xsd:restriction base="dms:Note"/>
      </xsd:simpleType>
    </xsd:element>
    <xsd:element name="MediaServiceObjectDetectorVersions" ma:index="18"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3d4c248-da98-4d10-abe2-c37ec01ce3db" elementFormDefault="qualified">
    <xsd:import namespace="http://schemas.microsoft.com/office/2006/documentManagement/types"/>
    <xsd:import namespace="http://schemas.microsoft.com/office/infopath/2007/PartnerControls"/>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C8BF4FF-8C87-4B41-8681-0D771D010154}"/>
</file>

<file path=customXml/itemProps2.xml><?xml version="1.0" encoding="utf-8"?>
<ds:datastoreItem xmlns:ds="http://schemas.openxmlformats.org/officeDocument/2006/customXml" ds:itemID="{6F4F4561-DB62-4F7A-A517-69C9F7C0591B}"/>
</file>

<file path=docProps/app.xml><?xml version="1.0" encoding="utf-8"?>
<Properties xmlns="http://schemas.openxmlformats.org/officeDocument/2006/extended-properties" xmlns:vt="http://schemas.openxmlformats.org/officeDocument/2006/docPropsVTypes">
  <TotalTime>495</TotalTime>
  <Words>2241</Words>
  <Application>Microsoft Macintosh PowerPoint</Application>
  <PresentationFormat>Widescreen</PresentationFormat>
  <Paragraphs>138</Paragraphs>
  <Slides>29</Slides>
  <Notes>29</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29</vt:i4>
      </vt:variant>
    </vt:vector>
  </HeadingPairs>
  <TitlesOfParts>
    <vt:vector size="37" baseType="lpstr">
      <vt:lpstr>Arial</vt:lpstr>
      <vt:lpstr>Calibri</vt:lpstr>
      <vt:lpstr>Helvetica</vt:lpstr>
      <vt:lpstr>Helvetica Light</vt:lpstr>
      <vt:lpstr>Helvetica Neue</vt:lpstr>
      <vt:lpstr>Symbol</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Dinda Productions</dc:creator>
  <cp:lastModifiedBy>Dinda Productions</cp:lastModifiedBy>
  <cp:revision>218</cp:revision>
  <dcterms:created xsi:type="dcterms:W3CDTF">2024-02-08T02:41:48Z</dcterms:created>
  <dcterms:modified xsi:type="dcterms:W3CDTF">2024-02-26T01:08:26Z</dcterms:modified>
</cp:coreProperties>
</file>